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Fjalla One"/>
      <p:regular r:id="rId68"/>
    </p:embeddedFont>
    <p:embeddedFont>
      <p:font typeface="Barlow Semi Condensed Medium"/>
      <p:regular r:id="rId69"/>
      <p:bold r:id="rId70"/>
      <p:italic r:id="rId71"/>
      <p:boldItalic r:id="rId72"/>
    </p:embeddedFont>
    <p:embeddedFont>
      <p:font typeface="Roboto Condensed"/>
      <p:regular r:id="rId73"/>
      <p:bold r:id="rId74"/>
      <p:italic r:id="rId75"/>
      <p:boldItalic r:id="rId76"/>
    </p:embeddedFont>
    <p:embeddedFont>
      <p:font typeface="Barlow Semi Condensed"/>
      <p:regular r:id="rId77"/>
      <p:bold r:id="rId78"/>
      <p:italic r:id="rId79"/>
      <p:boldItalic r:id="rId80"/>
    </p:embeddedFon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9AE2BB-44CC-443B-974C-8334DD78F0B2}">
  <a:tblStyle styleId="{249AE2BB-44CC-443B-974C-8334DD78F0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F4FAD79-62FA-44BE-891C-8AB6D8B6412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BarlowSemiCondensed-boldItalic.fntdata"/><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Condensed-regular.fntdata"/><Relationship Id="rId72" Type="http://schemas.openxmlformats.org/officeDocument/2006/relationships/font" Target="fonts/BarlowSemiCondensedMedium-boldItalic.fntdata"/><Relationship Id="rId31" Type="http://schemas.openxmlformats.org/officeDocument/2006/relationships/slide" Target="slides/slide26.xml"/><Relationship Id="rId75" Type="http://schemas.openxmlformats.org/officeDocument/2006/relationships/font" Target="fonts/RobotoCondensed-italic.fntdata"/><Relationship Id="rId30" Type="http://schemas.openxmlformats.org/officeDocument/2006/relationships/slide" Target="slides/slide25.xml"/><Relationship Id="rId74" Type="http://schemas.openxmlformats.org/officeDocument/2006/relationships/font" Target="fonts/RobotoCondensed-bold.fntdata"/><Relationship Id="rId33" Type="http://schemas.openxmlformats.org/officeDocument/2006/relationships/slide" Target="slides/slide28.xml"/><Relationship Id="rId77" Type="http://schemas.openxmlformats.org/officeDocument/2006/relationships/font" Target="fonts/BarlowSemiCondensed-regular.fntdata"/><Relationship Id="rId32" Type="http://schemas.openxmlformats.org/officeDocument/2006/relationships/slide" Target="slides/slide27.xml"/><Relationship Id="rId76" Type="http://schemas.openxmlformats.org/officeDocument/2006/relationships/font" Target="fonts/RobotoCondensed-boldItalic.fntdata"/><Relationship Id="rId35" Type="http://schemas.openxmlformats.org/officeDocument/2006/relationships/slide" Target="slides/slide30.xml"/><Relationship Id="rId79" Type="http://schemas.openxmlformats.org/officeDocument/2006/relationships/font" Target="fonts/BarlowSemiCondensed-italic.fntdata"/><Relationship Id="rId34" Type="http://schemas.openxmlformats.org/officeDocument/2006/relationships/slide" Target="slides/slide29.xml"/><Relationship Id="rId78" Type="http://schemas.openxmlformats.org/officeDocument/2006/relationships/font" Target="fonts/BarlowSemiCondensed-bold.fntdata"/><Relationship Id="rId71" Type="http://schemas.openxmlformats.org/officeDocument/2006/relationships/font" Target="fonts/BarlowSemiCondensedMedium-italic.fntdata"/><Relationship Id="rId70" Type="http://schemas.openxmlformats.org/officeDocument/2006/relationships/font" Target="fonts/BarlowSemiCondensedMedium-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FjallaOne-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BarlowSemiCondensedMedium-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exjansen.com/nesug/nesug10/hl/hl07.pdf"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exjansen.com/nesug/nesug10/hl/hl07.pdf"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random-initialization-for-neural-networks-a-thing-of-the-past-bfcdd806bf9e"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0/12/lets-open-the-black-box-of-random-forests/"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uiltin.com/data-science/intro-descriptive-statistic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122e0d668ae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122e0d668a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122e0d668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122e0d668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804e9800b4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804e9800b4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Thank you Ananya, now I’ll bring you through our Data Exploration process and share with you the insights that we found from the dataset named “</a:t>
            </a:r>
            <a:r>
              <a:rPr lang="en">
                <a:solidFill>
                  <a:schemeClr val="dk1"/>
                </a:solidFill>
              </a:rPr>
              <a:t>Vehicle Insurance Claim Fraud Detection”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120bf93b2e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120bf93b2e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in this dataset is collected over 3 years from 1996 to 1998. Since our aim is to predict </a:t>
            </a:r>
            <a:r>
              <a:rPr lang="en"/>
              <a:t>fraudulent</a:t>
            </a:r>
            <a:r>
              <a:rPr lang="en"/>
              <a:t> insurance claims for DAI, the target variable “FraudFound_P” in this dataset is the variable that we want to predict as it reflects whether a claims is </a:t>
            </a:r>
            <a:r>
              <a:rPr lang="en"/>
              <a:t>fraudulent</a:t>
            </a:r>
            <a:r>
              <a:rPr lang="en"/>
              <a:t> or not. It is a binary variable, </a:t>
            </a:r>
            <a:r>
              <a:rPr lang="en"/>
              <a:t>meaning</a:t>
            </a:r>
            <a:r>
              <a:rPr lang="en"/>
              <a:t> that it can only take on the value 0 or 1, where 0 means that the claim application is found to be not </a:t>
            </a:r>
            <a:r>
              <a:rPr lang="en"/>
              <a:t>fraudulent</a:t>
            </a:r>
            <a:r>
              <a:rPr lang="en"/>
              <a:t> while 1 means that the claim is fraudulent. With this dataset, we aim to develop a predictive model that could accurately predict the outcome for this variable with precise accuracy.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120bf93b2e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120bf93b2e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 we </a:t>
            </a:r>
            <a:r>
              <a:rPr lang="en"/>
              <a:t>have</a:t>
            </a:r>
            <a:r>
              <a:rPr lang="en"/>
              <a:t> chosen </a:t>
            </a:r>
            <a:r>
              <a:rPr lang="en"/>
              <a:t>was extracted from Kaggle. After further research, we found that the Kaggle user retrieved this dataset from Oracle’s database, which is also a credible and trusted platform, so the dataset is assumed to be reliable and accurate. However, data cleaning is still needed to pre-process the data for use by the predictive models.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120bf93b2e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120bf93b2e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I will further elaborate on this process. After exploring the data, we found that the dataset has no missing values or duplicate values. We also found that the variable “PolicyNumber” is an </a:t>
            </a:r>
            <a:r>
              <a:rPr lang="en"/>
              <a:t>identification</a:t>
            </a:r>
            <a:r>
              <a:rPr lang="en"/>
              <a:t> variable and is </a:t>
            </a:r>
            <a:r>
              <a:rPr lang="en"/>
              <a:t>independent</a:t>
            </a:r>
            <a:r>
              <a:rPr lang="en"/>
              <a:t> of each claim application. Moreover, “PolicyType” is a variable that is based on </a:t>
            </a:r>
            <a:r>
              <a:rPr lang="en"/>
              <a:t>the</a:t>
            </a:r>
            <a:r>
              <a:rPr lang="en"/>
              <a:t> values in the other 2 variables “Base Policy” and “Vehicle Category”. </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Since these 2 variables provides no meaningful contribution to our analysis, we will remove them from our dataset.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120bf93b2e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120bf93b2e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some variables in the dataset that contains many levels that represents numerical ranges. Take the variable “VehiclePrice” here as an example. These ranges do not provide much information that is </a:t>
            </a:r>
            <a:r>
              <a:rPr lang="en"/>
              <a:t>useful</a:t>
            </a:r>
            <a:r>
              <a:rPr lang="en"/>
              <a:t> to our </a:t>
            </a:r>
            <a:r>
              <a:rPr lang="en"/>
              <a:t>predictive</a:t>
            </a:r>
            <a:r>
              <a:rPr lang="en"/>
              <a:t> models and it also makes developing the model more complex. As such, within these ranges we have generated random numbers respective to their ranges for each data point in the dataset. So after </a:t>
            </a:r>
            <a:r>
              <a:rPr lang="en">
                <a:solidFill>
                  <a:schemeClr val="dk1"/>
                </a:solidFill>
              </a:rPr>
              <a:t>performing data cleaning, we can ensure that the datasets are consistent, accurate and are of optimal quality to be used in data processing for predictive modelling.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120bf93b2e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120bf93b2e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Next, our team performed Data Visualization to gain a deeper understanding of the dataset and discover the correlation, trend &amp; distributions amongst key variables and from which we can gain insights and make sense of the data.</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120bf93b2e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120bf93b2e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visualized some demographic variables such as age and gender. From the left figure, you can see that there is a higher number of individuals who are between 26 and 35 years old who made insurance claims. However, you can see that there are a number of people whose age is recorded as 0. We will assume that these their true age are not recorded for certain reasons. Since we are not sure if this absence may be a determining factor in whether the claim is fraudulent or not, we did not clean and replace these values. Next in the right figure, we can see that a high proportion of people are males compared to females, which does accurately represent the actual composition of people who make vehicle insurance claims. (add animation)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g120c189c1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6" name="Google Shape;2566;g120c189c1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plotted the correlation between continuous variables in the dataset and we can observe that most of the variables have a weak correlation with one another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1" name="Shape 2571"/>
        <p:cNvGrpSpPr/>
        <p:nvPr/>
      </p:nvGrpSpPr>
      <p:grpSpPr>
        <a:xfrm>
          <a:off x="0" y="0"/>
          <a:ext cx="0" cy="0"/>
          <a:chOff x="0" y="0"/>
          <a:chExt cx="0" cy="0"/>
        </a:xfrm>
      </p:grpSpPr>
      <p:sp>
        <p:nvSpPr>
          <p:cNvPr id="2572" name="Google Shape;2572;g120c189c1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3" name="Google Shape;2573;g120c189c1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importantly, we visualized the predictor variable “FraudFround_P” to see its proportion. From the bar graph, you can see that the data is highly </a:t>
            </a:r>
            <a:r>
              <a:rPr lang="en"/>
              <a:t>imbalanced, with a high proportion of around 94% of the data with the outcome that the claim is not fraudulent. The implication of this is that since the model is trained with many data points of no fraud found, the model will be very good at predicting claims that are not fraudulent. However, with the small number of data points for Fraud Found, the model will not be able to predict actual fraudulent claims very well. To resolve this issue, we need to find ways to balance the dataset.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120bf93b2e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120bf93b2e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bring you through our 3 proposed methods of balancing the dataset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120c189c1a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120c189c1a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have Undersampling where we remove additional </a:t>
            </a:r>
            <a:r>
              <a:rPr lang="en">
                <a:solidFill>
                  <a:schemeClr val="dk1"/>
                </a:solidFill>
                <a:highlight>
                  <a:srgbClr val="FFFFFF"/>
                </a:highlight>
              </a:rPr>
              <a:t>rows of the majority data to match the minority. However, the issue with this technique is that the removal of data results in a lack of data, which could make the model miss out on important information when it is being built.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120c189c1a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120c189c1a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have </a:t>
            </a:r>
            <a:r>
              <a:rPr lang="en">
                <a:solidFill>
                  <a:schemeClr val="dk1"/>
                </a:solidFill>
                <a:highlight>
                  <a:srgbClr val="FFFFFF"/>
                </a:highlight>
              </a:rPr>
              <a:t>a Hybrid of undersampling and oversampling to under sample the majority slightly and oversample the minority.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120c189c1a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120c189c1a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used the same </a:t>
            </a:r>
            <a:r>
              <a:rPr lang="en"/>
              <a:t>hybrid approach in method 2 but here we oversample the data using The K-nearest neighbour (KNN) algorithm, where data points close to each other are assumed to be similar and thus the synthetic data can be derived from it. You can see that after applying each of the 3 methods on the data, the train data is more balanced.</a:t>
            </a:r>
            <a:r>
              <a:rPr lang="en"/>
              <a:t>I will now hand over my time to rachel.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122cf067a45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122cf067a45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presenting on…</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2142d41a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12142d41a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900">
                <a:solidFill>
                  <a:schemeClr val="dk1"/>
                </a:solidFill>
              </a:rPr>
              <a:t>We use true negative, true positive, false negative and false positive to calculate </a:t>
            </a:r>
            <a:r>
              <a:rPr lang="en" sz="900">
                <a:solidFill>
                  <a:schemeClr val="dk1"/>
                </a:solidFill>
              </a:rPr>
              <a:t>sensitivity</a:t>
            </a:r>
            <a:r>
              <a:rPr lang="en" sz="900">
                <a:solidFill>
                  <a:schemeClr val="dk1"/>
                </a:solidFill>
              </a:rPr>
              <a:t>, accuracy and specificity which are our model evaluation criteria. Here is the table of how to </a:t>
            </a:r>
            <a:r>
              <a:rPr lang="en" sz="900">
                <a:solidFill>
                  <a:schemeClr val="dk1"/>
                </a:solidFill>
              </a:rPr>
              <a:t>calculate</a:t>
            </a:r>
            <a:r>
              <a:rPr lang="en" sz="900">
                <a:solidFill>
                  <a:schemeClr val="dk1"/>
                </a:solidFill>
              </a:rPr>
              <a:t> them base on the outcome of the test. </a:t>
            </a:r>
            <a:endParaRPr sz="900">
              <a:solidFill>
                <a:schemeClr val="dk1"/>
              </a:solidFill>
            </a:endParaRPr>
          </a:p>
          <a:p>
            <a:pPr indent="0" lvl="0" marL="0" rtl="0" algn="l">
              <a:lnSpc>
                <a:spcPct val="115000"/>
              </a:lnSpc>
              <a:spcBef>
                <a:spcPts val="1200"/>
              </a:spcBef>
              <a:spcAft>
                <a:spcPts val="0"/>
              </a:spcAft>
              <a:buNone/>
            </a:pPr>
            <a:r>
              <a:rPr lang="en" sz="900">
                <a:solidFill>
                  <a:schemeClr val="dk1"/>
                </a:solidFill>
              </a:rPr>
              <a:t>As suggested by above equations, sensitivity is the proportion of true positives that are correctly identified by a diagnostic test. It shows how good the test is at detecting a fraud</a:t>
            </a:r>
            <a:endParaRPr sz="900">
              <a:solidFill>
                <a:schemeClr val="dk1"/>
              </a:solidFill>
            </a:endParaRPr>
          </a:p>
          <a:p>
            <a:pPr indent="0" lvl="0" marL="0" rtl="0" algn="l">
              <a:lnSpc>
                <a:spcPct val="115000"/>
              </a:lnSpc>
              <a:spcBef>
                <a:spcPts val="1200"/>
              </a:spcBef>
              <a:spcAft>
                <a:spcPts val="0"/>
              </a:spcAft>
              <a:buNone/>
            </a:pPr>
            <a:r>
              <a:rPr lang="en" sz="900">
                <a:solidFill>
                  <a:schemeClr val="dk1"/>
                </a:solidFill>
              </a:rPr>
              <a:t>Accuracy is the proportion of true results, either true positive or true negative, in a population. It measures the degree of veracity of a diagnostic test on a condition.</a:t>
            </a:r>
            <a:endParaRPr sz="900">
              <a:solidFill>
                <a:schemeClr val="dk1"/>
              </a:solidFill>
            </a:endParaRPr>
          </a:p>
          <a:p>
            <a:pPr indent="0" lvl="0" marL="0" rtl="0" algn="l">
              <a:lnSpc>
                <a:spcPct val="115000"/>
              </a:lnSpc>
              <a:spcBef>
                <a:spcPts val="1200"/>
              </a:spcBef>
              <a:spcAft>
                <a:spcPts val="0"/>
              </a:spcAft>
              <a:buNone/>
            </a:pPr>
            <a:r>
              <a:rPr lang="en" sz="900">
                <a:solidFill>
                  <a:schemeClr val="dk1"/>
                </a:solidFill>
              </a:rPr>
              <a:t>Specificity is the proportion of the true negatives correctly identified by a diagnostic test. It suggests how good the test is at identifying normal (negative) condition.</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just">
              <a:lnSpc>
                <a:spcPct val="115000"/>
              </a:lnSpc>
              <a:spcBef>
                <a:spcPts val="1200"/>
              </a:spcBef>
              <a:spcAft>
                <a:spcPts val="0"/>
              </a:spcAft>
              <a:buNone/>
            </a:pPr>
            <a:r>
              <a:rPr lang="en">
                <a:solidFill>
                  <a:schemeClr val="dk1"/>
                </a:solidFill>
              </a:rPr>
              <a:t>For DAI, sensitivity would be a significant metric while considering the suitable accuracy and specificity level. Due to the low current detection rate for actual fraud occurrences, low sensitivity would be more costly as compared to false positives in order for DAI to reduce overall costs in fraud investigation. However, specificity and accuracy will still be considered as the machine learning model should not produce too many false-positives resulting in unnecessary and fruitless fraud investigations.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u="sng">
                <a:solidFill>
                  <a:schemeClr val="hlink"/>
                </a:solidFill>
                <a:hlinkClick r:id="rId2"/>
              </a:rPr>
              <a:t>https://www.lexjansen.com/nesug/nesug10/hl/hl07.pdf</a:t>
            </a:r>
            <a:r>
              <a:rPr lang="en" sz="900">
                <a:solidFill>
                  <a:schemeClr val="dk1"/>
                </a:solidFill>
              </a:rPr>
              <a:t> </a:t>
            </a:r>
            <a:endParaRPr sz="9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120bc0dc45e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120bc0dc45e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900">
                <a:solidFill>
                  <a:schemeClr val="dk1"/>
                </a:solidFill>
              </a:rPr>
              <a:t>As suggested by above equations, sensitivity is the proportion of true positives that are correctly identified by a diagnostic test. It shows how good the test is at detecting a fraud</a:t>
            </a:r>
            <a:endParaRPr sz="900">
              <a:solidFill>
                <a:schemeClr val="dk1"/>
              </a:solidFill>
            </a:endParaRPr>
          </a:p>
          <a:p>
            <a:pPr indent="0" lvl="0" marL="0" rtl="0" algn="l">
              <a:lnSpc>
                <a:spcPct val="115000"/>
              </a:lnSpc>
              <a:spcBef>
                <a:spcPts val="1200"/>
              </a:spcBef>
              <a:spcAft>
                <a:spcPts val="0"/>
              </a:spcAft>
              <a:buNone/>
            </a:pPr>
            <a:r>
              <a:rPr lang="en" sz="900">
                <a:solidFill>
                  <a:schemeClr val="dk1"/>
                </a:solidFill>
              </a:rPr>
              <a:t>Accuracy is the proportion of true results, either true positive or true negative, in a population. It measures the degree of veracity of a diagnostic test on a condition.</a:t>
            </a:r>
            <a:endParaRPr sz="900">
              <a:solidFill>
                <a:schemeClr val="dk1"/>
              </a:solidFill>
            </a:endParaRPr>
          </a:p>
          <a:p>
            <a:pPr indent="0" lvl="0" marL="0" rtl="0" algn="l">
              <a:lnSpc>
                <a:spcPct val="115000"/>
              </a:lnSpc>
              <a:spcBef>
                <a:spcPts val="1200"/>
              </a:spcBef>
              <a:spcAft>
                <a:spcPts val="0"/>
              </a:spcAft>
              <a:buNone/>
            </a:pPr>
            <a:r>
              <a:rPr lang="en" sz="900">
                <a:solidFill>
                  <a:schemeClr val="dk1"/>
                </a:solidFill>
              </a:rPr>
              <a:t>Specificity is the proportion of the true negatives correctly identified by a diagnostic test. It suggests how good the test is at identifying normal (negative) condition.</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just">
              <a:lnSpc>
                <a:spcPct val="115000"/>
              </a:lnSpc>
              <a:spcBef>
                <a:spcPts val="1200"/>
              </a:spcBef>
              <a:spcAft>
                <a:spcPts val="0"/>
              </a:spcAft>
              <a:buNone/>
            </a:pPr>
            <a:r>
              <a:rPr lang="en">
                <a:solidFill>
                  <a:schemeClr val="dk1"/>
                </a:solidFill>
              </a:rPr>
              <a:t>For DAI, sensitivity would be a significant metric while considering the suitable accuracy and specificity level. Due to the low current detection rate for actual fraud occurrences, low sensitivity would be more costly as compared to false positives in order for DAI to reduce overall costs in fraud investigation. However, specificity and accuracy will still be considered as the machine learning model should not produce too many false-positives resulting in unnecessary and fruitless fraud investigations.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u="sng">
                <a:solidFill>
                  <a:schemeClr val="hlink"/>
                </a:solidFill>
                <a:hlinkClick r:id="rId2"/>
              </a:rPr>
              <a:t>https://www.lexjansen.com/nesug/nesug10/hl/hl07.pdf</a:t>
            </a:r>
            <a:r>
              <a:rPr lang="en" sz="900">
                <a:solidFill>
                  <a:schemeClr val="dk1"/>
                </a:solidFill>
              </a:rPr>
              <a:t> </a:t>
            </a:r>
            <a:endParaRPr sz="9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122cf067a45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6" name="Google Shape;2666;g122cf067a45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400">
                <a:solidFill>
                  <a:schemeClr val="dk1"/>
                </a:solidFill>
                <a:latin typeface="Barlow Semi Condensed"/>
                <a:ea typeface="Barlow Semi Condensed"/>
                <a:cs typeface="Barlow Semi Condensed"/>
                <a:sym typeface="Barlow Semi Condensed"/>
              </a:rPr>
              <a:t>Logistic regression uses the historical pattern of other variables from the training data set to attempt to predict the probability of an occurrence being a fraud (</a:t>
            </a:r>
            <a:r>
              <a:rPr i="1" lang="en" sz="1400">
                <a:solidFill>
                  <a:schemeClr val="dk1"/>
                </a:solidFill>
                <a:latin typeface="Barlow Semi Condensed"/>
                <a:ea typeface="Barlow Semi Condensed"/>
                <a:cs typeface="Barlow Semi Condensed"/>
                <a:sym typeface="Barlow Semi Condensed"/>
              </a:rPr>
              <a:t>FraudFound_P</a:t>
            </a:r>
            <a:r>
              <a:rPr lang="en" sz="1400">
                <a:solidFill>
                  <a:schemeClr val="dk1"/>
                </a:solidFill>
                <a:latin typeface="Barlow Semi Condensed"/>
                <a:ea typeface="Barlow Semi Condensed"/>
                <a:cs typeface="Barlow Semi Condensed"/>
                <a:sym typeface="Barlow Semi Condensed"/>
              </a:rPr>
              <a:t> = 1). </a:t>
            </a:r>
            <a:endParaRPr sz="1400">
              <a:solidFill>
                <a:schemeClr val="dk1"/>
              </a:solidFill>
              <a:latin typeface="Barlow Semi Condensed"/>
              <a:ea typeface="Barlow Semi Condensed"/>
              <a:cs typeface="Barlow Semi Condensed"/>
              <a:sym typeface="Barlow Semi Condensed"/>
            </a:endParaRPr>
          </a:p>
          <a:p>
            <a:pPr indent="0" lvl="0" marL="0" rtl="0" algn="just">
              <a:lnSpc>
                <a:spcPct val="115000"/>
              </a:lnSpc>
              <a:spcBef>
                <a:spcPts val="1000"/>
              </a:spcBef>
              <a:spcAft>
                <a:spcPts val="1000"/>
              </a:spcAft>
              <a:buClr>
                <a:schemeClr val="dk1"/>
              </a:buClr>
              <a:buSzPts val="1100"/>
              <a:buFont typeface="Arial"/>
              <a:buNone/>
            </a:pPr>
            <a:r>
              <a:rPr lang="en" sz="1400">
                <a:solidFill>
                  <a:schemeClr val="dk1"/>
                </a:solidFill>
                <a:latin typeface="Barlow Semi Condensed"/>
                <a:ea typeface="Barlow Semi Condensed"/>
                <a:cs typeface="Barlow Semi Condensed"/>
                <a:sym typeface="Barlow Semi Condensed"/>
              </a:rPr>
              <a:t>Logistic regression shows how we derive the result which is why we choose it as one of our model </a:t>
            </a:r>
            <a:endParaRPr sz="1400">
              <a:solidFill>
                <a:schemeClr val="dk1"/>
              </a:solidFill>
              <a:latin typeface="Barlow Semi Condensed"/>
              <a:ea typeface="Barlow Semi Condensed"/>
              <a:cs typeface="Barlow Semi Condensed"/>
              <a:sym typeface="Barlow Semi Condense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122cf067a45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122cf067a45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122cf067a45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122cf067a45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g122cf067a45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5" name="Google Shape;2685;g122cf067a45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122cf067a45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122cf067a4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g122cf067a45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4" name="Google Shape;2734;g122cf067a45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Neural Network mimics a human nervous system, which is made up of interconnected neurons(nodes). In other words, it is made up of interconnected information processing units. </a:t>
            </a:r>
            <a:endParaRPr>
              <a:solidFill>
                <a:schemeClr val="dk1"/>
              </a:solidFill>
            </a:endParaRPr>
          </a:p>
          <a:p>
            <a:pPr indent="0" lvl="0" marL="0" rtl="0" algn="just">
              <a:lnSpc>
                <a:spcPct val="115000"/>
              </a:lnSpc>
              <a:spcBef>
                <a:spcPts val="1500"/>
              </a:spcBef>
              <a:spcAft>
                <a:spcPts val="0"/>
              </a:spcAft>
              <a:buClr>
                <a:schemeClr val="dk1"/>
              </a:buClr>
              <a:buSzPts val="1100"/>
              <a:buFont typeface="Arial"/>
              <a:buNone/>
            </a:pPr>
            <a:r>
              <a:rPr lang="en">
                <a:solidFill>
                  <a:schemeClr val="dk1"/>
                </a:solidFill>
              </a:rPr>
              <a:t>The neural network draws from the parallel processing of information, which is the strength of this method.</a:t>
            </a:r>
            <a:endParaRPr>
              <a:solidFill>
                <a:schemeClr val="dk1"/>
              </a:solidFill>
            </a:endParaRPr>
          </a:p>
          <a:p>
            <a:pPr indent="0" lvl="0" marL="0" rtl="0" algn="l">
              <a:spcBef>
                <a:spcPts val="15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g122cf067a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1" name="Google Shape;2741;g122cf067a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122cf067a4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122cf067a4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9" name="Google Shape;2759;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6521"/>
              </a:lnSpc>
              <a:spcBef>
                <a:spcPts val="1100"/>
              </a:spcBef>
              <a:spcAft>
                <a:spcPts val="0"/>
              </a:spcAft>
              <a:buNone/>
            </a:pPr>
            <a:r>
              <a:rPr lang="en"/>
              <a:t>Unexplained functioning of the network: This is the most important problem of NN. m</a:t>
            </a:r>
            <a:r>
              <a:rPr lang="en">
                <a:solidFill>
                  <a:schemeClr val="dk1"/>
                </a:solidFill>
                <a:highlight>
                  <a:srgbClr val="FFFFFF"/>
                </a:highlight>
              </a:rPr>
              <a:t> The appropriate network structure is achieved through experience and trial and error. </a:t>
            </a:r>
            <a:endParaRPr>
              <a:solidFill>
                <a:schemeClr val="dk1"/>
              </a:solidFill>
              <a:highlight>
                <a:srgbClr val="FFFFFF"/>
              </a:highlight>
            </a:endParaRPr>
          </a:p>
          <a:p>
            <a:pPr indent="0" lvl="0" marL="0" rtl="0" algn="l">
              <a:lnSpc>
                <a:spcPct val="156521"/>
              </a:lnSpc>
              <a:spcBef>
                <a:spcPts val="1100"/>
              </a:spcBef>
              <a:spcAft>
                <a:spcPts val="0"/>
              </a:spcAft>
              <a:buNone/>
            </a:pPr>
            <a:r>
              <a:rPr lang="en">
                <a:solidFill>
                  <a:srgbClr val="494949"/>
                </a:solidFill>
              </a:rPr>
              <a:t>Random Initialisation </a:t>
            </a:r>
            <a:r>
              <a:rPr lang="en">
                <a:solidFill>
                  <a:srgbClr val="292929"/>
                </a:solidFill>
                <a:highlight>
                  <a:srgbClr val="FFFFFF"/>
                </a:highlight>
              </a:rPr>
              <a:t>serves the process of symmetry-breaking and gives much better accuracy </a:t>
            </a:r>
            <a:r>
              <a:rPr lang="en">
                <a:solidFill>
                  <a:srgbClr val="292929"/>
                </a:solidFill>
                <a:highlight>
                  <a:srgbClr val="FFFFFF"/>
                </a:highlight>
              </a:rPr>
              <a:t>. The weights are initialized very close to zero, but randomly</a:t>
            </a:r>
            <a:endParaRPr>
              <a:solidFill>
                <a:srgbClr val="292929"/>
              </a:solidFill>
              <a:highlight>
                <a:srgbClr val="FFFFFF"/>
              </a:highlight>
            </a:endParaRPr>
          </a:p>
          <a:p>
            <a:pPr indent="0" lvl="0" marL="0" rtl="0" algn="l">
              <a:lnSpc>
                <a:spcPct val="218181"/>
              </a:lnSpc>
              <a:spcBef>
                <a:spcPts val="1300"/>
              </a:spcBef>
              <a:spcAft>
                <a:spcPts val="0"/>
              </a:spcAft>
              <a:buNone/>
            </a:pPr>
            <a:r>
              <a:rPr lang="en">
                <a:solidFill>
                  <a:srgbClr val="292929"/>
                </a:solidFill>
              </a:rPr>
              <a:t>Neural networks are “slow” for many reasons, including load/store latency, shuffling data in and out of the GPU pipeline, the limited width of the pipeline in the GPU (as mapped by the compiler), the unnecessary extra precision in most neural network calculations (lots of tiny numbers that make no difference to the outcome), the sparsity of input data (lots of 0s), and many many other factors.</a:t>
            </a:r>
            <a:endParaRPr>
              <a:solidFill>
                <a:srgbClr val="292929"/>
              </a:solidFill>
              <a:highlight>
                <a:srgbClr val="FFFFFF"/>
              </a:highlight>
            </a:endParaRPr>
          </a:p>
          <a:p>
            <a:pPr indent="0" lvl="0" marL="457200" rtl="0" algn="l">
              <a:lnSpc>
                <a:spcPct val="156521"/>
              </a:lnSpc>
              <a:spcBef>
                <a:spcPts val="1100"/>
              </a:spcBef>
              <a:spcAft>
                <a:spcPts val="0"/>
              </a:spcAft>
              <a:buNone/>
            </a:pPr>
            <a:r>
              <a:t/>
            </a:r>
            <a:endParaRPr>
              <a:solidFill>
                <a:schemeClr val="dk1"/>
              </a:solidFill>
              <a:highlight>
                <a:srgbClr val="FFFFFF"/>
              </a:highlight>
              <a:latin typeface="Open Sans"/>
              <a:ea typeface="Open Sans"/>
              <a:cs typeface="Open Sans"/>
              <a:sym typeface="Open Sans"/>
            </a:endParaRPr>
          </a:p>
          <a:p>
            <a:pPr indent="0" lvl="0" marL="457200" rtl="0" algn="l">
              <a:lnSpc>
                <a:spcPct val="156521"/>
              </a:lnSpc>
              <a:spcBef>
                <a:spcPts val="1100"/>
              </a:spcBef>
              <a:spcAft>
                <a:spcPts val="0"/>
              </a:spcAft>
              <a:buNone/>
            </a:pPr>
            <a:r>
              <a:rPr lang="en" u="sng">
                <a:solidFill>
                  <a:schemeClr val="hlink"/>
                </a:solidFill>
                <a:highlight>
                  <a:srgbClr val="FFFFFF"/>
                </a:highlight>
                <a:latin typeface="Open Sans"/>
                <a:ea typeface="Open Sans"/>
                <a:cs typeface="Open Sans"/>
                <a:sym typeface="Open Sans"/>
                <a:hlinkClick r:id="rId2"/>
              </a:rPr>
              <a:t>https://towardsdatascience.com/random-initialization-for-neural-networks-a-thing-of-the-past-bfcdd806bf9e</a:t>
            </a:r>
            <a:endParaRPr>
              <a:solidFill>
                <a:schemeClr val="dk1"/>
              </a:solidFill>
              <a:highlight>
                <a:srgbClr val="FFFFFF"/>
              </a:highlight>
              <a:latin typeface="Open Sans"/>
              <a:ea typeface="Open Sans"/>
              <a:cs typeface="Open Sans"/>
              <a:sym typeface="Open Sans"/>
            </a:endParaRPr>
          </a:p>
          <a:p>
            <a:pPr indent="0" lvl="0" marL="457200" rtl="0" algn="l">
              <a:lnSpc>
                <a:spcPct val="156521"/>
              </a:lnSpc>
              <a:spcBef>
                <a:spcPts val="1100"/>
              </a:spcBef>
              <a:spcAft>
                <a:spcPts val="0"/>
              </a:spcAft>
              <a:buNone/>
            </a:pPr>
            <a:r>
              <a:t/>
            </a:r>
            <a:endParaRPr>
              <a:solidFill>
                <a:schemeClr val="dk1"/>
              </a:solidFill>
              <a:highlight>
                <a:srgbClr val="FFFFFF"/>
              </a:highlight>
              <a:latin typeface="Open Sans"/>
              <a:ea typeface="Open Sans"/>
              <a:cs typeface="Open Sans"/>
              <a:sym typeface="Open Sans"/>
            </a:endParaRPr>
          </a:p>
          <a:p>
            <a:pPr indent="0" lvl="0" marL="0" rtl="0" algn="l">
              <a:spcBef>
                <a:spcPts val="11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122cf067a45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122cf067a45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122cf067a45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122cf067a45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Random Forest is an ensemble learning method. In Random Forest, many decision trees are constructed on various subsets of the dataset. The random forest then takes the prediction from each tree and, based on the majority votes of predictions, predicts the final output. </a:t>
            </a:r>
            <a:endParaRPr>
              <a:solidFill>
                <a:schemeClr val="dk1"/>
              </a:solidFill>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rPr>
              <a:t>The advantage of Random Forest is it helps to avoid overfitting of decision trees.</a:t>
            </a:r>
            <a:endParaRPr>
              <a:solidFill>
                <a:schemeClr val="dk1"/>
              </a:solidFill>
            </a:endParaRPr>
          </a:p>
          <a:p>
            <a:pPr indent="0" lvl="0" marL="0" rtl="0" algn="l">
              <a:spcBef>
                <a:spcPts val="1000"/>
              </a:spcBef>
              <a:spcAft>
                <a:spcPts val="0"/>
              </a:spcAft>
              <a:buNone/>
            </a:pPr>
            <a:r>
              <a:rPr lang="en" u="sng">
                <a:solidFill>
                  <a:schemeClr val="hlink"/>
                </a:solidFill>
                <a:hlinkClick r:id="rId2"/>
              </a:rPr>
              <a:t>https://www.analyticsvidhya.com/blog/2020/12/lets-open-the-black-box-of-random-forests/</a:t>
            </a:r>
            <a:r>
              <a:rPr lang="en"/>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g12142d41a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6" name="Google Shape;2816;g12142d41a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2 important mathematical concepts behind decision tree of random forest are entropy and information gain. </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rPr lang="en">
                <a:solidFill>
                  <a:srgbClr val="222222"/>
                </a:solidFill>
                <a:highlight>
                  <a:srgbClr val="FFFFFF"/>
                </a:highlight>
              </a:rPr>
              <a:t>Entropy is a measure of the randomness of a system. The entropy of sample space S is the expected number of bits needed to encode the class of a randomly drawn member of S.</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rPr lang="en">
                <a:solidFill>
                  <a:srgbClr val="222222"/>
                </a:solidFill>
                <a:highlight>
                  <a:srgbClr val="FFFFFF"/>
                </a:highlight>
              </a:rPr>
              <a:t>The information gain is the amount by which the Entropy of the system reduces due to the split that we have done. We have created the tree using observations</a:t>
            </a:r>
            <a:endParaRPr>
              <a:solidFill>
                <a:srgbClr val="222222"/>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120bc0dc45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120bc0dc45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122cf067a45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122cf067a45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3A3B41"/>
                </a:solidFill>
              </a:rPr>
              <a:t>The main limitation of random forest is that a large number of trees can make the algorithm too slow and ineffective for real-time predictions. In general, these algorithms are fast to train, but quite slow to create predictions once they are trained. A more accurate prediction requires more trees, which results in a slower model. In most real-world applications, the random forest algorithm is fast enough but there can certainly be situations where run-time performance is important and other approaches would be preferred.</a:t>
            </a:r>
            <a:endParaRPr>
              <a:solidFill>
                <a:srgbClr val="3A3B41"/>
              </a:solidFill>
            </a:endParaRPr>
          </a:p>
          <a:p>
            <a:pPr indent="0" lvl="0" marL="0" rtl="0" algn="l">
              <a:lnSpc>
                <a:spcPct val="115000"/>
              </a:lnSpc>
              <a:spcBef>
                <a:spcPts val="1800"/>
              </a:spcBef>
              <a:spcAft>
                <a:spcPts val="0"/>
              </a:spcAft>
              <a:buClr>
                <a:schemeClr val="dk1"/>
              </a:buClr>
              <a:buSzPts val="1100"/>
              <a:buFont typeface="Arial"/>
              <a:buNone/>
            </a:pPr>
            <a:r>
              <a:rPr lang="en">
                <a:solidFill>
                  <a:srgbClr val="3A3B41"/>
                </a:solidFill>
              </a:rPr>
              <a:t>And, of course, random forest is a predictive modeling tool and not a </a:t>
            </a:r>
            <a:r>
              <a:rPr lang="en">
                <a:solidFill>
                  <a:srgbClr val="3A3B41"/>
                </a:solidFill>
                <a:uFill>
                  <a:noFill/>
                </a:uFill>
                <a:hlinkClick r:id="rId2">
                  <a:extLst>
                    <a:ext uri="{A12FA001-AC4F-418D-AE19-62706E023703}">
                      <ahyp:hlinkClr val="tx"/>
                    </a:ext>
                  </a:extLst>
                </a:hlinkClick>
              </a:rPr>
              <a:t>descriptive</a:t>
            </a:r>
            <a:r>
              <a:rPr lang="en">
                <a:solidFill>
                  <a:srgbClr val="3A3B41"/>
                </a:solidFill>
              </a:rPr>
              <a:t>tool, meaning if you're looking for a description of the relationships in your data, other approaches would be better.</a:t>
            </a:r>
            <a:endParaRPr>
              <a:solidFill>
                <a:srgbClr val="3A3B41"/>
              </a:solidFill>
            </a:endParaRPr>
          </a:p>
          <a:p>
            <a:pPr indent="0" lvl="0" marL="0" rtl="0" algn="l">
              <a:spcBef>
                <a:spcPts val="18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3" name="Shape 2853"/>
        <p:cNvGrpSpPr/>
        <p:nvPr/>
      </p:nvGrpSpPr>
      <p:grpSpPr>
        <a:xfrm>
          <a:off x="0" y="0"/>
          <a:ext cx="0" cy="0"/>
          <a:chOff x="0" y="0"/>
          <a:chExt cx="0" cy="0"/>
        </a:xfrm>
      </p:grpSpPr>
      <p:sp>
        <p:nvSpPr>
          <p:cNvPr id="2854" name="Google Shape;2854;g122cf067a45_0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5" name="Google Shape;2855;g122cf067a45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g122cf067a45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122cf067a45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rPr lang="en">
                <a:solidFill>
                  <a:schemeClr val="dk1"/>
                </a:solidFill>
              </a:rPr>
              <a:t>The random forest model yields the </a:t>
            </a:r>
            <a:r>
              <a:rPr b="1" lang="en">
                <a:solidFill>
                  <a:schemeClr val="dk1"/>
                </a:solidFill>
              </a:rPr>
              <a:t>highest sensitivity and specificity</a:t>
            </a:r>
            <a:r>
              <a:rPr lang="en">
                <a:solidFill>
                  <a:schemeClr val="dk1"/>
                </a:solidFill>
              </a:rPr>
              <a:t> which translates to the </a:t>
            </a:r>
            <a:r>
              <a:rPr b="1" lang="en">
                <a:solidFill>
                  <a:schemeClr val="dk1"/>
                </a:solidFill>
              </a:rPr>
              <a:t>lowest cost</a:t>
            </a:r>
            <a:r>
              <a:rPr lang="en">
                <a:solidFill>
                  <a:schemeClr val="dk1"/>
                </a:solidFill>
              </a:rPr>
              <a:t> to DAI and would solve their issue of having difficulty detecting insurance fraud occurrences with limited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122cf067a4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122cf067a4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8714a43093_3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8714a43093_3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g122cf067a45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8" name="Google Shape;3118;g122cf067a45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Summarized</a:t>
            </a:r>
            <a:r>
              <a:rPr lang="en"/>
              <a:t> in one page allows easy understanding of dataset for DAI agents who may not gain insights from looking at the raw data.</a:t>
            </a:r>
            <a:endParaRPr/>
          </a:p>
          <a:p>
            <a:pPr indent="0" lvl="0" marL="0" rtl="0" algn="l">
              <a:spcBef>
                <a:spcPts val="0"/>
              </a:spcBef>
              <a:spcAft>
                <a:spcPts val="0"/>
              </a:spcAft>
              <a:buNone/>
            </a:pPr>
            <a:r>
              <a:rPr lang="en"/>
              <a:t>Visualisation of data allows DAI agents to see the real time changes of insights derived when dataset changes.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122cf067a45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3" name="Google Shape;3353;g122cf067a45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variable importance can be looked into, to find more information on how these factors will result in higher probability of fraud. Therefore, improving fraud detection </a:t>
            </a:r>
            <a:r>
              <a:rPr lang="en"/>
              <a:t>before</a:t>
            </a:r>
            <a:r>
              <a:rPr lang="en"/>
              <a:t> </a:t>
            </a:r>
            <a:r>
              <a:rPr lang="en"/>
              <a:t>insurance</a:t>
            </a:r>
            <a:r>
              <a:rPr lang="en"/>
              <a:t> claim.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122cf067a45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122cf067a45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g120bcdfe6f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9" name="Google Shape;3589;g120bcdfe6f8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3" name="Shape 3593"/>
        <p:cNvGrpSpPr/>
        <p:nvPr/>
      </p:nvGrpSpPr>
      <p:grpSpPr>
        <a:xfrm>
          <a:off x="0" y="0"/>
          <a:ext cx="0" cy="0"/>
          <a:chOff x="0" y="0"/>
          <a:chExt cx="0" cy="0"/>
        </a:xfrm>
      </p:grpSpPr>
      <p:sp>
        <p:nvSpPr>
          <p:cNvPr id="3594" name="Google Shape;3594;g120bcdfe6f8_4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5" name="Google Shape;3595;g120bcdfe6f8_4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120bc0dc45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120bc0dc45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3" name="Shape 3823"/>
        <p:cNvGrpSpPr/>
        <p:nvPr/>
      </p:nvGrpSpPr>
      <p:grpSpPr>
        <a:xfrm>
          <a:off x="0" y="0"/>
          <a:ext cx="0" cy="0"/>
          <a:chOff x="0" y="0"/>
          <a:chExt cx="0" cy="0"/>
        </a:xfrm>
      </p:grpSpPr>
      <p:sp>
        <p:nvSpPr>
          <p:cNvPr id="3824" name="Google Shape;3824;g120bcdfe6f8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5" name="Google Shape;3825;g120bcdfe6f8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7" name="Shape 4067"/>
        <p:cNvGrpSpPr/>
        <p:nvPr/>
      </p:nvGrpSpPr>
      <p:grpSpPr>
        <a:xfrm>
          <a:off x="0" y="0"/>
          <a:ext cx="0" cy="0"/>
          <a:chOff x="0" y="0"/>
          <a:chExt cx="0" cy="0"/>
        </a:xfrm>
      </p:grpSpPr>
      <p:sp>
        <p:nvSpPr>
          <p:cNvPr id="4068" name="Google Shape;4068;g120bcdfe6f8_4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9" name="Google Shape;4069;g120bcdfe6f8_4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7" name="Shape 4297"/>
        <p:cNvGrpSpPr/>
        <p:nvPr/>
      </p:nvGrpSpPr>
      <p:grpSpPr>
        <a:xfrm>
          <a:off x="0" y="0"/>
          <a:ext cx="0" cy="0"/>
          <a:chOff x="0" y="0"/>
          <a:chExt cx="0" cy="0"/>
        </a:xfrm>
      </p:grpSpPr>
      <p:sp>
        <p:nvSpPr>
          <p:cNvPr id="4298" name="Google Shape;4298;g122cf067a4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9" name="Google Shape;4299;g122cf067a4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3" name="Shape 4543"/>
        <p:cNvGrpSpPr/>
        <p:nvPr/>
      </p:nvGrpSpPr>
      <p:grpSpPr>
        <a:xfrm>
          <a:off x="0" y="0"/>
          <a:ext cx="0" cy="0"/>
          <a:chOff x="0" y="0"/>
          <a:chExt cx="0" cy="0"/>
        </a:xfrm>
      </p:grpSpPr>
      <p:sp>
        <p:nvSpPr>
          <p:cNvPr id="4544" name="Google Shape;4544;g12142d41a1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5" name="Google Shape;4545;g12142d41a1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2" name="Shape 4782"/>
        <p:cNvGrpSpPr/>
        <p:nvPr/>
      </p:nvGrpSpPr>
      <p:grpSpPr>
        <a:xfrm>
          <a:off x="0" y="0"/>
          <a:ext cx="0" cy="0"/>
          <a:chOff x="0" y="0"/>
          <a:chExt cx="0" cy="0"/>
        </a:xfrm>
      </p:grpSpPr>
      <p:sp>
        <p:nvSpPr>
          <p:cNvPr id="4783" name="Google Shape;4783;g122e4f591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4" name="Google Shape;4784;g122e4f591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8" name="Shape 4788"/>
        <p:cNvGrpSpPr/>
        <p:nvPr/>
      </p:nvGrpSpPr>
      <p:grpSpPr>
        <a:xfrm>
          <a:off x="0" y="0"/>
          <a:ext cx="0" cy="0"/>
          <a:chOff x="0" y="0"/>
          <a:chExt cx="0" cy="0"/>
        </a:xfrm>
      </p:grpSpPr>
      <p:sp>
        <p:nvSpPr>
          <p:cNvPr id="4789" name="Google Shape;4789;g122e4f591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0" name="Google Shape;4790;g122e4f591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2" name="Shape 5032"/>
        <p:cNvGrpSpPr/>
        <p:nvPr/>
      </p:nvGrpSpPr>
      <p:grpSpPr>
        <a:xfrm>
          <a:off x="0" y="0"/>
          <a:ext cx="0" cy="0"/>
          <a:chOff x="0" y="0"/>
          <a:chExt cx="0" cy="0"/>
        </a:xfrm>
      </p:grpSpPr>
      <p:sp>
        <p:nvSpPr>
          <p:cNvPr id="5033" name="Google Shape;5033;g120bcdfe6f8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4" name="Google Shape;5034;g120bcdfe6f8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8" name="Shape 5038"/>
        <p:cNvGrpSpPr/>
        <p:nvPr/>
      </p:nvGrpSpPr>
      <p:grpSpPr>
        <a:xfrm>
          <a:off x="0" y="0"/>
          <a:ext cx="0" cy="0"/>
          <a:chOff x="0" y="0"/>
          <a:chExt cx="0" cy="0"/>
        </a:xfrm>
      </p:grpSpPr>
      <p:sp>
        <p:nvSpPr>
          <p:cNvPr id="5039" name="Google Shape;5039;g120bcdfe6f8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0" name="Google Shape;5040;g120bcdfe6f8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8" name="Shape 5288"/>
        <p:cNvGrpSpPr/>
        <p:nvPr/>
      </p:nvGrpSpPr>
      <p:grpSpPr>
        <a:xfrm>
          <a:off x="0" y="0"/>
          <a:ext cx="0" cy="0"/>
          <a:chOff x="0" y="0"/>
          <a:chExt cx="0" cy="0"/>
        </a:xfrm>
      </p:grpSpPr>
      <p:sp>
        <p:nvSpPr>
          <p:cNvPr id="5289" name="Google Shape;5289;g120bcdfe6f8_3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0" name="Google Shape;5290;g120bcdfe6f8_3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8" name="Shape 5528"/>
        <p:cNvGrpSpPr/>
        <p:nvPr/>
      </p:nvGrpSpPr>
      <p:grpSpPr>
        <a:xfrm>
          <a:off x="0" y="0"/>
          <a:ext cx="0" cy="0"/>
          <a:chOff x="0" y="0"/>
          <a:chExt cx="0" cy="0"/>
        </a:xfrm>
      </p:grpSpPr>
      <p:sp>
        <p:nvSpPr>
          <p:cNvPr id="5529" name="Google Shape;5529;g120bcdfe6f8_3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0" name="Google Shape;5530;g120bcdfe6f8_3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120bc0dc45e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120bc0dc45e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2" name="Shape 5782"/>
        <p:cNvGrpSpPr/>
        <p:nvPr/>
      </p:nvGrpSpPr>
      <p:grpSpPr>
        <a:xfrm>
          <a:off x="0" y="0"/>
          <a:ext cx="0" cy="0"/>
          <a:chOff x="0" y="0"/>
          <a:chExt cx="0" cy="0"/>
        </a:xfrm>
      </p:grpSpPr>
      <p:sp>
        <p:nvSpPr>
          <p:cNvPr id="5783" name="Google Shape;5783;g122e0d668a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4" name="Google Shape;5784;g122e0d668a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8" name="Shape 5788"/>
        <p:cNvGrpSpPr/>
        <p:nvPr/>
      </p:nvGrpSpPr>
      <p:grpSpPr>
        <a:xfrm>
          <a:off x="0" y="0"/>
          <a:ext cx="0" cy="0"/>
          <a:chOff x="0" y="0"/>
          <a:chExt cx="0" cy="0"/>
        </a:xfrm>
      </p:grpSpPr>
      <p:sp>
        <p:nvSpPr>
          <p:cNvPr id="5789" name="Google Shape;5789;g120bcdfe6f8_3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0" name="Google Shape;5790;g120bcdfe6f8_3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8" name="Shape 5798"/>
        <p:cNvGrpSpPr/>
        <p:nvPr/>
      </p:nvGrpSpPr>
      <p:grpSpPr>
        <a:xfrm>
          <a:off x="0" y="0"/>
          <a:ext cx="0" cy="0"/>
          <a:chOff x="0" y="0"/>
          <a:chExt cx="0" cy="0"/>
        </a:xfrm>
      </p:grpSpPr>
      <p:sp>
        <p:nvSpPr>
          <p:cNvPr id="5799" name="Google Shape;5799;g120bcdfe6f8_3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0" name="Google Shape;5800;g120bcdfe6f8_3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120bc0dc45e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120bc0dc45e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120bc0dc45e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120bc0dc45e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120bc0dc45e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120bc0dc45e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5.png"/><Relationship Id="rId7"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8.png"/><Relationship Id="rId7"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11.png"/><Relationship Id="rId7"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grpSp>
        <p:nvGrpSpPr>
          <p:cNvPr id="1686" name="Google Shape;1686;p33"/>
          <p:cNvGrpSpPr/>
          <p:nvPr/>
        </p:nvGrpSpPr>
        <p:grpSpPr>
          <a:xfrm>
            <a:off x="-515390" y="959819"/>
            <a:ext cx="5343540" cy="4183680"/>
            <a:chOff x="469775" y="238125"/>
            <a:chExt cx="6679425" cy="5229600"/>
          </a:xfrm>
        </p:grpSpPr>
        <p:sp>
          <p:nvSpPr>
            <p:cNvPr id="1687" name="Google Shape;1687;p33"/>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3"/>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3"/>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3"/>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3"/>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3"/>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3"/>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3"/>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3"/>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3"/>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3"/>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3"/>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3"/>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3"/>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3"/>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3"/>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3"/>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3"/>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3"/>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3"/>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3"/>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3"/>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3"/>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3"/>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3"/>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3"/>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3"/>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3"/>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3"/>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3"/>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3"/>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3"/>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3"/>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3"/>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3"/>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3"/>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3"/>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3"/>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3"/>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3"/>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3"/>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3"/>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3"/>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3"/>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3"/>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3"/>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3"/>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3"/>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3"/>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3"/>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3"/>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3"/>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3"/>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3"/>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3"/>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3"/>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3"/>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3"/>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3"/>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3"/>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3"/>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3"/>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3"/>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3"/>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3"/>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3"/>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3"/>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3"/>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3"/>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3"/>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3"/>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3"/>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3"/>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3"/>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3"/>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3"/>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3"/>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3"/>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3"/>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3"/>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3"/>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3"/>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3"/>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3"/>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3"/>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3"/>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3"/>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3"/>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3"/>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3"/>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3"/>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3"/>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3"/>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3"/>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3"/>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3"/>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3"/>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3"/>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3"/>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3"/>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3"/>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3"/>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3"/>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3"/>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3"/>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3"/>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3"/>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3"/>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3"/>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3"/>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3"/>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3"/>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3"/>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3"/>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3"/>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3"/>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3"/>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3"/>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3"/>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3"/>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3"/>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3"/>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3"/>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3"/>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3"/>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3"/>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3"/>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3"/>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3"/>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3"/>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3"/>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3"/>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3"/>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3"/>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3"/>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3"/>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3"/>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3"/>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3"/>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3"/>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3"/>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3"/>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3"/>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3"/>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3"/>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3"/>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3"/>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3"/>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3"/>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3"/>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3"/>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3"/>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3"/>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3"/>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3"/>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3"/>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3"/>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3"/>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3"/>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3"/>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3"/>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3"/>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0" name="Google Shape;1880;p33"/>
          <p:cNvSpPr txBox="1"/>
          <p:nvPr>
            <p:ph type="ctrTitle"/>
          </p:nvPr>
        </p:nvSpPr>
        <p:spPr>
          <a:xfrm>
            <a:off x="4828156" y="1564586"/>
            <a:ext cx="3264300" cy="179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BC2407 </a:t>
            </a:r>
            <a:endParaRPr sz="5000"/>
          </a:p>
          <a:p>
            <a:pPr indent="0" lvl="0" marL="0" rtl="0" algn="l">
              <a:spcBef>
                <a:spcPts val="0"/>
              </a:spcBef>
              <a:spcAft>
                <a:spcPts val="0"/>
              </a:spcAft>
              <a:buNone/>
            </a:pPr>
            <a:r>
              <a:rPr lang="en" sz="5000"/>
              <a:t>Analytics ll</a:t>
            </a:r>
            <a:endParaRPr sz="5000"/>
          </a:p>
        </p:txBody>
      </p:sp>
      <p:sp>
        <p:nvSpPr>
          <p:cNvPr id="1881" name="Google Shape;1881;p33"/>
          <p:cNvSpPr txBox="1"/>
          <p:nvPr>
            <p:ph idx="1" type="subTitle"/>
          </p:nvPr>
        </p:nvSpPr>
        <p:spPr>
          <a:xfrm>
            <a:off x="5744156" y="4021708"/>
            <a:ext cx="3264300" cy="89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Ananya Balehithlu (U2021741A)</a:t>
            </a:r>
            <a:endParaRPr sz="1200"/>
          </a:p>
          <a:p>
            <a:pPr indent="0" lvl="0" marL="0" rtl="0" algn="r">
              <a:spcBef>
                <a:spcPts val="0"/>
              </a:spcBef>
              <a:spcAft>
                <a:spcPts val="0"/>
              </a:spcAft>
              <a:buClr>
                <a:schemeClr val="dk1"/>
              </a:buClr>
              <a:buSzPts val="1100"/>
              <a:buFont typeface="Arial"/>
              <a:buNone/>
            </a:pPr>
            <a:r>
              <a:rPr lang="en" sz="1200"/>
              <a:t>Charlynn Chia (U2010628D)</a:t>
            </a:r>
            <a:endParaRPr sz="1200"/>
          </a:p>
          <a:p>
            <a:pPr indent="0" lvl="0" marL="0" rtl="0" algn="r">
              <a:spcBef>
                <a:spcPts val="0"/>
              </a:spcBef>
              <a:spcAft>
                <a:spcPts val="0"/>
              </a:spcAft>
              <a:buClr>
                <a:schemeClr val="dk1"/>
              </a:buClr>
              <a:buSzPts val="1100"/>
              <a:buFont typeface="Arial"/>
              <a:buNone/>
            </a:pPr>
            <a:r>
              <a:rPr lang="en" sz="1200"/>
              <a:t>Chua Jing Wen Rachel (U2021383J)</a:t>
            </a:r>
            <a:endParaRPr sz="1200"/>
          </a:p>
          <a:p>
            <a:pPr indent="0" lvl="0" marL="0" rtl="0" algn="r">
              <a:spcBef>
                <a:spcPts val="0"/>
              </a:spcBef>
              <a:spcAft>
                <a:spcPts val="0"/>
              </a:spcAft>
              <a:buClr>
                <a:schemeClr val="dk1"/>
              </a:buClr>
              <a:buSzPts val="1100"/>
              <a:buFont typeface="Arial"/>
              <a:buNone/>
            </a:pPr>
            <a:r>
              <a:rPr lang="en" sz="1200"/>
              <a:t>Gao Yiping (U2022132D)</a:t>
            </a:r>
            <a:endParaRPr sz="1200"/>
          </a:p>
          <a:p>
            <a:pPr indent="0" lvl="0" marL="0" rtl="0" algn="r">
              <a:spcBef>
                <a:spcPts val="0"/>
              </a:spcBef>
              <a:spcAft>
                <a:spcPts val="0"/>
              </a:spcAft>
              <a:buClr>
                <a:schemeClr val="dk1"/>
              </a:buClr>
              <a:buSzPts val="1100"/>
              <a:buFont typeface="Arial"/>
              <a:buNone/>
            </a:pPr>
            <a:r>
              <a:rPr lang="en" sz="1200"/>
              <a:t>Yeo Galvin (U2010712B)</a:t>
            </a:r>
            <a:endParaRPr sz="1200"/>
          </a:p>
          <a:p>
            <a:pPr indent="0" lvl="0" marL="0" rtl="0" algn="r">
              <a:spcBef>
                <a:spcPts val="0"/>
              </a:spcBef>
              <a:spcAft>
                <a:spcPts val="0"/>
              </a:spcAft>
              <a:buClr>
                <a:schemeClr val="dk1"/>
              </a:buClr>
              <a:buSzPts val="1100"/>
              <a:buFont typeface="Arial"/>
              <a:buNone/>
            </a:pPr>
            <a:r>
              <a:t/>
            </a:r>
            <a:endParaRPr sz="1200">
              <a:solidFill>
                <a:schemeClr val="accent1"/>
              </a:solidFill>
            </a:endParaRPr>
          </a:p>
          <a:p>
            <a:pPr indent="0" lvl="0" marL="0" rtl="0" algn="r">
              <a:spcBef>
                <a:spcPts val="0"/>
              </a:spcBef>
              <a:spcAft>
                <a:spcPts val="0"/>
              </a:spcAft>
              <a:buNone/>
            </a:pPr>
            <a:r>
              <a:t/>
            </a:r>
            <a:endParaRPr sz="2300">
              <a:solidFill>
                <a:schemeClr val="accent1"/>
              </a:solidFill>
            </a:endParaRPr>
          </a:p>
        </p:txBody>
      </p:sp>
      <p:sp>
        <p:nvSpPr>
          <p:cNvPr id="1882" name="Google Shape;1882;p33"/>
          <p:cNvSpPr txBox="1"/>
          <p:nvPr/>
        </p:nvSpPr>
        <p:spPr>
          <a:xfrm>
            <a:off x="4966150" y="3356763"/>
            <a:ext cx="31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C8C8C"/>
                </a:solidFill>
                <a:latin typeface="Fjalla One"/>
                <a:ea typeface="Fjalla One"/>
                <a:cs typeface="Fjalla One"/>
                <a:sym typeface="Fjalla One"/>
              </a:rPr>
              <a:t>Seminar Group 3 Team 3</a:t>
            </a:r>
            <a:endParaRPr>
              <a:solidFill>
                <a:srgbClr val="8C8C8C"/>
              </a:solidFill>
              <a:latin typeface="Fjalla One"/>
              <a:ea typeface="Fjalla One"/>
              <a:cs typeface="Fjalla One"/>
              <a:sym typeface="Fjall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42"/>
          <p:cNvSpPr txBox="1"/>
          <p:nvPr>
            <p:ph type="title"/>
          </p:nvPr>
        </p:nvSpPr>
        <p:spPr>
          <a:xfrm>
            <a:off x="2258999" y="1469525"/>
            <a:ext cx="4626000" cy="190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4700"/>
              <a:t>Project Limitations</a:t>
            </a:r>
            <a:endParaRPr sz="4700"/>
          </a:p>
        </p:txBody>
      </p:sp>
      <p:sp>
        <p:nvSpPr>
          <p:cNvPr id="2248" name="Google Shape;2248;p42"/>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Ananya </a:t>
            </a:r>
            <a:r>
              <a:rPr lang="en" sz="1200"/>
              <a:t>Balehithlu</a:t>
            </a:r>
            <a:endParaRPr sz="2300">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43"/>
          <p:cNvSpPr/>
          <p:nvPr/>
        </p:nvSpPr>
        <p:spPr>
          <a:xfrm>
            <a:off x="-31050" y="331175"/>
            <a:ext cx="6012900" cy="858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3"/>
          <p:cNvSpPr txBox="1"/>
          <p:nvPr>
            <p:ph type="title"/>
          </p:nvPr>
        </p:nvSpPr>
        <p:spPr>
          <a:xfrm>
            <a:off x="1376427" y="446825"/>
            <a:ext cx="484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Project Limitations</a:t>
            </a:r>
            <a:r>
              <a:rPr lang="en">
                <a:solidFill>
                  <a:schemeClr val="accent5"/>
                </a:solidFill>
              </a:rPr>
              <a:t> </a:t>
            </a:r>
            <a:endParaRPr>
              <a:solidFill>
                <a:schemeClr val="accent5"/>
              </a:solidFill>
            </a:endParaRPr>
          </a:p>
        </p:txBody>
      </p:sp>
      <p:grpSp>
        <p:nvGrpSpPr>
          <p:cNvPr id="2255" name="Google Shape;2255;p43"/>
          <p:cNvGrpSpPr/>
          <p:nvPr/>
        </p:nvGrpSpPr>
        <p:grpSpPr>
          <a:xfrm>
            <a:off x="49416" y="-28615"/>
            <a:ext cx="1327066" cy="1600743"/>
            <a:chOff x="1744400" y="429725"/>
            <a:chExt cx="4623925" cy="4948200"/>
          </a:xfrm>
        </p:grpSpPr>
        <p:sp>
          <p:nvSpPr>
            <p:cNvPr id="2256" name="Google Shape;2256;p43"/>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3"/>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3"/>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3"/>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3"/>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3"/>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3"/>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3"/>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3"/>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3"/>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3"/>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3"/>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3"/>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3"/>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3"/>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3"/>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3"/>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3"/>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3"/>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3"/>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3"/>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3"/>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3"/>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3"/>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3"/>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3"/>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3"/>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3"/>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3"/>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3"/>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3"/>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3"/>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3"/>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3"/>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3"/>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3"/>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3"/>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3"/>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3"/>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3"/>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3"/>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3"/>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3"/>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3"/>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3"/>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3"/>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3"/>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3"/>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3"/>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3"/>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3"/>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3"/>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3"/>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3"/>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3"/>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3"/>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3"/>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3"/>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3"/>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3"/>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3"/>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3"/>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3"/>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3"/>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3"/>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3"/>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3"/>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3"/>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3"/>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3"/>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3"/>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3"/>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3"/>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3"/>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3"/>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3"/>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3"/>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3"/>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3"/>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3"/>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3"/>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3"/>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3"/>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3"/>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3"/>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3"/>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3"/>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3"/>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3"/>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3"/>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3"/>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3"/>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3"/>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3"/>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3"/>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3"/>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3"/>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3"/>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3"/>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3"/>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3"/>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3"/>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3"/>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3"/>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3"/>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3"/>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3"/>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3"/>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3"/>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3"/>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3"/>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3"/>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3"/>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3"/>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3"/>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3"/>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3"/>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3"/>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3"/>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3"/>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3"/>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3"/>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3"/>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3"/>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3"/>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3"/>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3"/>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3"/>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3"/>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3"/>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3"/>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3"/>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3"/>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3"/>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3"/>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3"/>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3"/>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3"/>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3"/>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3"/>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3"/>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3"/>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3"/>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3"/>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3"/>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3"/>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3"/>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3"/>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3"/>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3"/>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3"/>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3"/>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3"/>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3"/>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3"/>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3"/>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3"/>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3"/>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3"/>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3"/>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3"/>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3"/>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3"/>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3"/>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3"/>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3"/>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3"/>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3"/>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3"/>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3"/>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3"/>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3"/>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3"/>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3"/>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3"/>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3"/>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3"/>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3"/>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3"/>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3"/>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3"/>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3"/>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3"/>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3"/>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3"/>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3"/>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3"/>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3"/>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3"/>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3"/>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3"/>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3"/>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3"/>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3"/>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3"/>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3"/>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3"/>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3"/>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3"/>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3"/>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3"/>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3"/>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3"/>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3"/>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3"/>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3"/>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3"/>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3"/>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3"/>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3"/>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3"/>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3"/>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3"/>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3"/>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3"/>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3"/>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3"/>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3"/>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3"/>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3"/>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3"/>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7" name="Google Shape;2477;p43"/>
          <p:cNvSpPr txBox="1"/>
          <p:nvPr/>
        </p:nvSpPr>
        <p:spPr>
          <a:xfrm>
            <a:off x="420288" y="3027013"/>
            <a:ext cx="2535600" cy="140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 sz="1600">
                <a:solidFill>
                  <a:srgbClr val="263248"/>
                </a:solidFill>
                <a:latin typeface="Barlow Semi Condensed"/>
                <a:ea typeface="Barlow Semi Condensed"/>
                <a:cs typeface="Barlow Semi Condensed"/>
                <a:sym typeface="Barlow Semi Condensed"/>
              </a:rPr>
              <a:t>Limited Understanding of Data, Variables Defined By Assumptions</a:t>
            </a:r>
            <a:endParaRPr sz="16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sz="1600">
              <a:latin typeface="Barlow Semi Condensed"/>
              <a:ea typeface="Barlow Semi Condensed"/>
              <a:cs typeface="Barlow Semi Condensed"/>
              <a:sym typeface="Barlow Semi Condensed"/>
            </a:endParaRPr>
          </a:p>
        </p:txBody>
      </p:sp>
      <p:sp>
        <p:nvSpPr>
          <p:cNvPr id="2478" name="Google Shape;2478;p43"/>
          <p:cNvSpPr txBox="1"/>
          <p:nvPr/>
        </p:nvSpPr>
        <p:spPr>
          <a:xfrm>
            <a:off x="3072000" y="3023625"/>
            <a:ext cx="3000000" cy="1280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600">
                <a:solidFill>
                  <a:srgbClr val="263248"/>
                </a:solidFill>
                <a:latin typeface="Barlow Semi Condensed"/>
                <a:ea typeface="Barlow Semi Condensed"/>
                <a:cs typeface="Barlow Semi Condensed"/>
                <a:sym typeface="Barlow Semi Condensed"/>
              </a:rPr>
              <a:t>Lack of False-Positive Costs, Local Detection Rates etc. - Readily Available UK Information Used As Benchmark </a:t>
            </a:r>
            <a:endParaRPr sz="1600">
              <a:solidFill>
                <a:srgbClr val="263248"/>
              </a:solidFill>
              <a:latin typeface="Barlow Semi Condensed"/>
              <a:ea typeface="Barlow Semi Condensed"/>
              <a:cs typeface="Barlow Semi Condensed"/>
              <a:sym typeface="Barlow Semi Condensed"/>
            </a:endParaRPr>
          </a:p>
        </p:txBody>
      </p:sp>
      <p:sp>
        <p:nvSpPr>
          <p:cNvPr id="2479" name="Google Shape;2479;p43"/>
          <p:cNvSpPr txBox="1"/>
          <p:nvPr/>
        </p:nvSpPr>
        <p:spPr>
          <a:xfrm>
            <a:off x="304199" y="2608938"/>
            <a:ext cx="27678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2000">
                <a:solidFill>
                  <a:srgbClr val="263248"/>
                </a:solidFill>
                <a:latin typeface="Barlow Semi Condensed"/>
                <a:ea typeface="Barlow Semi Condensed"/>
                <a:cs typeface="Barlow Semi Condensed"/>
                <a:sym typeface="Barlow Semi Condensed"/>
              </a:rPr>
              <a:t>Data Documentation</a:t>
            </a:r>
            <a:endParaRPr b="1"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b="1">
              <a:latin typeface="Barlow Semi Condensed"/>
              <a:ea typeface="Barlow Semi Condensed"/>
              <a:cs typeface="Barlow Semi Condensed"/>
              <a:sym typeface="Barlow Semi Condensed"/>
            </a:endParaRPr>
          </a:p>
        </p:txBody>
      </p:sp>
      <p:sp>
        <p:nvSpPr>
          <p:cNvPr id="2480" name="Google Shape;2480;p43"/>
          <p:cNvSpPr txBox="1"/>
          <p:nvPr/>
        </p:nvSpPr>
        <p:spPr>
          <a:xfrm>
            <a:off x="3188100" y="2617700"/>
            <a:ext cx="27678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2000">
                <a:solidFill>
                  <a:srgbClr val="263248"/>
                </a:solidFill>
                <a:latin typeface="Barlow Semi Condensed"/>
                <a:ea typeface="Barlow Semi Condensed"/>
                <a:cs typeface="Barlow Semi Condensed"/>
                <a:sym typeface="Barlow Semi Condensed"/>
              </a:rPr>
              <a:t>Lack of Information</a:t>
            </a:r>
            <a:endParaRPr b="1"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b="1">
              <a:latin typeface="Barlow Semi Condensed"/>
              <a:ea typeface="Barlow Semi Condensed"/>
              <a:cs typeface="Barlow Semi Condensed"/>
              <a:sym typeface="Barlow Semi Condensed"/>
            </a:endParaRPr>
          </a:p>
        </p:txBody>
      </p:sp>
      <p:sp>
        <p:nvSpPr>
          <p:cNvPr id="2481" name="Google Shape;2481;p43"/>
          <p:cNvSpPr txBox="1"/>
          <p:nvPr/>
        </p:nvSpPr>
        <p:spPr>
          <a:xfrm>
            <a:off x="6072000" y="2997013"/>
            <a:ext cx="30000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600">
                <a:solidFill>
                  <a:srgbClr val="263248"/>
                </a:solidFill>
                <a:latin typeface="Barlow Semi Condensed"/>
                <a:ea typeface="Barlow Semi Condensed"/>
                <a:cs typeface="Barlow Semi Condensed"/>
                <a:sym typeface="Barlow Semi Condensed"/>
              </a:rPr>
              <a:t>Data Source Based in the US - Not 100% Transferable for DAI Singapore </a:t>
            </a:r>
            <a:endParaRPr sz="1600">
              <a:solidFill>
                <a:srgbClr val="263248"/>
              </a:solidFill>
              <a:latin typeface="Barlow Semi Condensed"/>
              <a:ea typeface="Barlow Semi Condensed"/>
              <a:cs typeface="Barlow Semi Condensed"/>
              <a:sym typeface="Barlow Semi Condensed"/>
            </a:endParaRPr>
          </a:p>
        </p:txBody>
      </p:sp>
      <p:sp>
        <p:nvSpPr>
          <p:cNvPr id="2482" name="Google Shape;2482;p43"/>
          <p:cNvSpPr txBox="1"/>
          <p:nvPr/>
        </p:nvSpPr>
        <p:spPr>
          <a:xfrm>
            <a:off x="5919000" y="2638625"/>
            <a:ext cx="33060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2000">
                <a:solidFill>
                  <a:srgbClr val="263248"/>
                </a:solidFill>
                <a:latin typeface="Barlow Semi Condensed"/>
                <a:ea typeface="Barlow Semi Condensed"/>
                <a:cs typeface="Barlow Semi Condensed"/>
                <a:sym typeface="Barlow Semi Condensed"/>
              </a:rPr>
              <a:t>Lack of Relatable Data Source</a:t>
            </a:r>
            <a:endParaRPr b="1"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b="1">
              <a:latin typeface="Barlow Semi Condensed"/>
              <a:ea typeface="Barlow Semi Condensed"/>
              <a:cs typeface="Barlow Semi Condensed"/>
              <a:sym typeface="Barlow Semi Condensed"/>
            </a:endParaRPr>
          </a:p>
        </p:txBody>
      </p:sp>
      <p:grpSp>
        <p:nvGrpSpPr>
          <p:cNvPr id="2483" name="Google Shape;2483;p43"/>
          <p:cNvGrpSpPr/>
          <p:nvPr/>
        </p:nvGrpSpPr>
        <p:grpSpPr>
          <a:xfrm>
            <a:off x="7010319" y="1606944"/>
            <a:ext cx="1123379" cy="1103836"/>
            <a:chOff x="-60988625" y="2310475"/>
            <a:chExt cx="316650" cy="311150"/>
          </a:xfrm>
        </p:grpSpPr>
        <p:sp>
          <p:nvSpPr>
            <p:cNvPr id="2484" name="Google Shape;2484;p43"/>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3"/>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3"/>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3"/>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3"/>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3"/>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43"/>
          <p:cNvGrpSpPr/>
          <p:nvPr/>
        </p:nvGrpSpPr>
        <p:grpSpPr>
          <a:xfrm>
            <a:off x="4014721" y="1572000"/>
            <a:ext cx="1114562" cy="1069688"/>
            <a:chOff x="2140225" y="2318650"/>
            <a:chExt cx="307975" cy="295600"/>
          </a:xfrm>
        </p:grpSpPr>
        <p:sp>
          <p:nvSpPr>
            <p:cNvPr id="2491" name="Google Shape;2491;p43"/>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3"/>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3" name="Google Shape;2493;p43"/>
          <p:cNvSpPr/>
          <p:nvPr/>
        </p:nvSpPr>
        <p:spPr>
          <a:xfrm>
            <a:off x="1126403" y="1603850"/>
            <a:ext cx="1123389" cy="1110010"/>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3"/>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Ananya </a:t>
            </a:r>
            <a:r>
              <a:rPr lang="en" sz="1200"/>
              <a:t>Balehithlu</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7"/>
                                        </p:tgtEl>
                                        <p:attrNameLst>
                                          <p:attrName>style.visibility</p:attrName>
                                        </p:attrNameLst>
                                      </p:cBhvr>
                                      <p:to>
                                        <p:strVal val="visible"/>
                                      </p:to>
                                    </p:set>
                                    <p:animEffect filter="fade" transition="in">
                                      <p:cBhvr>
                                        <p:cTn dur="1000"/>
                                        <p:tgtEl>
                                          <p:spTgt spid="2477"/>
                                        </p:tgtEl>
                                      </p:cBhvr>
                                    </p:animEffect>
                                  </p:childTnLst>
                                </p:cTn>
                              </p:par>
                              <p:par>
                                <p:cTn fill="hold" nodeType="with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1000"/>
                                        <p:tgtEl>
                                          <p:spTgt spid="2493"/>
                                        </p:tgtEl>
                                      </p:cBhvr>
                                    </p:animEffect>
                                  </p:childTnLst>
                                </p:cTn>
                              </p:par>
                              <p:par>
                                <p:cTn fill="hold" nodeType="withEffect" presetClass="entr" presetID="10" presetSubtype="0">
                                  <p:stCondLst>
                                    <p:cond delay="0"/>
                                  </p:stCondLst>
                                  <p:childTnLst>
                                    <p:set>
                                      <p:cBhvr>
                                        <p:cTn dur="1" fill="hold">
                                          <p:stCondLst>
                                            <p:cond delay="0"/>
                                          </p:stCondLst>
                                        </p:cTn>
                                        <p:tgtEl>
                                          <p:spTgt spid="2479"/>
                                        </p:tgtEl>
                                        <p:attrNameLst>
                                          <p:attrName>style.visibility</p:attrName>
                                        </p:attrNameLst>
                                      </p:cBhvr>
                                      <p:to>
                                        <p:strVal val="visible"/>
                                      </p:to>
                                    </p:set>
                                    <p:animEffect filter="fade" transition="in">
                                      <p:cBhvr>
                                        <p:cTn dur="1000"/>
                                        <p:tgtEl>
                                          <p:spTgt spid="2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8"/>
                                        </p:tgtEl>
                                        <p:attrNameLst>
                                          <p:attrName>style.visibility</p:attrName>
                                        </p:attrNameLst>
                                      </p:cBhvr>
                                      <p:to>
                                        <p:strVal val="visible"/>
                                      </p:to>
                                    </p:set>
                                    <p:animEffect filter="fade" transition="in">
                                      <p:cBhvr>
                                        <p:cTn dur="1000"/>
                                        <p:tgtEl>
                                          <p:spTgt spid="2478"/>
                                        </p:tgtEl>
                                      </p:cBhvr>
                                    </p:animEffect>
                                  </p:childTnLst>
                                </p:cTn>
                              </p:par>
                              <p:par>
                                <p:cTn fill="hold" nodeType="with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1000"/>
                                        <p:tgtEl>
                                          <p:spTgt spid="2490"/>
                                        </p:tgtEl>
                                      </p:cBhvr>
                                    </p:animEffect>
                                  </p:childTnLst>
                                </p:cTn>
                              </p:par>
                              <p:par>
                                <p:cTn fill="hold" nodeType="withEffect" presetClass="entr" presetID="10" presetSubtype="0">
                                  <p:stCondLst>
                                    <p:cond delay="0"/>
                                  </p:stCondLst>
                                  <p:childTnLst>
                                    <p:set>
                                      <p:cBhvr>
                                        <p:cTn dur="1" fill="hold">
                                          <p:stCondLst>
                                            <p:cond delay="0"/>
                                          </p:stCondLst>
                                        </p:cTn>
                                        <p:tgtEl>
                                          <p:spTgt spid="2480"/>
                                        </p:tgtEl>
                                        <p:attrNameLst>
                                          <p:attrName>style.visibility</p:attrName>
                                        </p:attrNameLst>
                                      </p:cBhvr>
                                      <p:to>
                                        <p:strVal val="visible"/>
                                      </p:to>
                                    </p:set>
                                    <p:animEffect filter="fade" transition="in">
                                      <p:cBhvr>
                                        <p:cTn dur="1000"/>
                                        <p:tgtEl>
                                          <p:spTgt spid="2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1"/>
                                        </p:tgtEl>
                                        <p:attrNameLst>
                                          <p:attrName>style.visibility</p:attrName>
                                        </p:attrNameLst>
                                      </p:cBhvr>
                                      <p:to>
                                        <p:strVal val="visible"/>
                                      </p:to>
                                    </p:set>
                                    <p:animEffect filter="fade" transition="in">
                                      <p:cBhvr>
                                        <p:cTn dur="1000"/>
                                        <p:tgtEl>
                                          <p:spTgt spid="2481"/>
                                        </p:tgtEl>
                                      </p:cBhvr>
                                    </p:animEffect>
                                  </p:childTnLst>
                                </p:cTn>
                              </p:par>
                              <p:par>
                                <p:cTn fill="hold" nodeType="withEffect" presetClass="entr" presetID="10" presetSubtype="0">
                                  <p:stCondLst>
                                    <p:cond delay="0"/>
                                  </p:stCondLst>
                                  <p:childTnLst>
                                    <p:set>
                                      <p:cBhvr>
                                        <p:cTn dur="1" fill="hold">
                                          <p:stCondLst>
                                            <p:cond delay="0"/>
                                          </p:stCondLst>
                                        </p:cTn>
                                        <p:tgtEl>
                                          <p:spTgt spid="2482"/>
                                        </p:tgtEl>
                                        <p:attrNameLst>
                                          <p:attrName>style.visibility</p:attrName>
                                        </p:attrNameLst>
                                      </p:cBhvr>
                                      <p:to>
                                        <p:strVal val="visible"/>
                                      </p:to>
                                    </p:set>
                                    <p:animEffect filter="fade" transition="in">
                                      <p:cBhvr>
                                        <p:cTn dur="1000"/>
                                        <p:tgtEl>
                                          <p:spTgt spid="2482"/>
                                        </p:tgtEl>
                                      </p:cBhvr>
                                    </p:animEffect>
                                  </p:childTnLst>
                                </p:cTn>
                              </p:par>
                              <p:par>
                                <p:cTn fill="hold" nodeType="withEffect" presetClass="entr" presetID="10" presetSubtype="0">
                                  <p:stCondLst>
                                    <p:cond delay="0"/>
                                  </p:stCondLst>
                                  <p:childTnLst>
                                    <p:set>
                                      <p:cBhvr>
                                        <p:cTn dur="1" fill="hold">
                                          <p:stCondLst>
                                            <p:cond delay="0"/>
                                          </p:stCondLst>
                                        </p:cTn>
                                        <p:tgtEl>
                                          <p:spTgt spid="2483"/>
                                        </p:tgtEl>
                                        <p:attrNameLst>
                                          <p:attrName>style.visibility</p:attrName>
                                        </p:attrNameLst>
                                      </p:cBhvr>
                                      <p:to>
                                        <p:strVal val="visible"/>
                                      </p:to>
                                    </p:set>
                                    <p:animEffect filter="fade" transition="in">
                                      <p:cBhvr>
                                        <p:cTn dur="1000"/>
                                        <p:tgtEl>
                                          <p:spTgt spid="2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grpSp>
        <p:nvGrpSpPr>
          <p:cNvPr id="2499" name="Google Shape;2499;p44"/>
          <p:cNvGrpSpPr/>
          <p:nvPr/>
        </p:nvGrpSpPr>
        <p:grpSpPr>
          <a:xfrm>
            <a:off x="3633111" y="1036843"/>
            <a:ext cx="1877765" cy="1988481"/>
            <a:chOff x="3614228" y="234880"/>
            <a:chExt cx="1915500" cy="1915500"/>
          </a:xfrm>
        </p:grpSpPr>
        <p:sp>
          <p:nvSpPr>
            <p:cNvPr id="2500" name="Google Shape;2500;p44"/>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4"/>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2" name="Google Shape;2502;p44"/>
          <p:cNvSpPr txBox="1"/>
          <p:nvPr>
            <p:ph type="title"/>
          </p:nvPr>
        </p:nvSpPr>
        <p:spPr>
          <a:xfrm>
            <a:off x="1922400" y="3119300"/>
            <a:ext cx="5299200" cy="57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700">
                <a:solidFill>
                  <a:schemeClr val="dk1"/>
                </a:solidFill>
              </a:rPr>
              <a:t>Data Exploration</a:t>
            </a:r>
            <a:endParaRPr sz="3700">
              <a:solidFill>
                <a:schemeClr val="dk1"/>
              </a:solidFill>
            </a:endParaRPr>
          </a:p>
          <a:p>
            <a:pPr indent="0" lvl="0" marL="0" rtl="0" algn="ctr">
              <a:spcBef>
                <a:spcPts val="0"/>
              </a:spcBef>
              <a:spcAft>
                <a:spcPts val="0"/>
              </a:spcAft>
              <a:buNone/>
            </a:pPr>
            <a:r>
              <a:t/>
            </a:r>
            <a:endParaRPr sz="3000">
              <a:solidFill>
                <a:schemeClr val="dk1"/>
              </a:solidFill>
            </a:endParaRPr>
          </a:p>
        </p:txBody>
      </p:sp>
      <p:pic>
        <p:nvPicPr>
          <p:cNvPr id="2503" name="Google Shape;2503;p44"/>
          <p:cNvPicPr preferRelativeResize="0"/>
          <p:nvPr/>
        </p:nvPicPr>
        <p:blipFill>
          <a:blip r:embed="rId3">
            <a:alphaModFix/>
          </a:blip>
          <a:stretch>
            <a:fillRect/>
          </a:stretch>
        </p:blipFill>
        <p:spPr>
          <a:xfrm>
            <a:off x="4147863" y="1606963"/>
            <a:ext cx="848250" cy="848250"/>
          </a:xfrm>
          <a:prstGeom prst="rect">
            <a:avLst/>
          </a:prstGeom>
          <a:noFill/>
          <a:ln>
            <a:noFill/>
          </a:ln>
        </p:spPr>
      </p:pic>
      <p:sp>
        <p:nvSpPr>
          <p:cNvPr id="2504" name="Google Shape;2504;p44"/>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sp>
        <p:nvSpPr>
          <p:cNvPr id="2509" name="Google Shape;2509;p45"/>
          <p:cNvSpPr txBox="1"/>
          <p:nvPr/>
        </p:nvSpPr>
        <p:spPr>
          <a:xfrm>
            <a:off x="1010050" y="388475"/>
            <a:ext cx="651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Fjalla One"/>
                <a:ea typeface="Fjalla One"/>
                <a:cs typeface="Fjalla One"/>
                <a:sym typeface="Fjalla One"/>
              </a:rPr>
              <a:t>Vehicle Insurance Claim Fraud Dataset</a:t>
            </a:r>
            <a:endParaRPr/>
          </a:p>
        </p:txBody>
      </p:sp>
      <p:sp>
        <p:nvSpPr>
          <p:cNvPr id="2510" name="Google Shape;2510;p45"/>
          <p:cNvSpPr txBox="1"/>
          <p:nvPr/>
        </p:nvSpPr>
        <p:spPr>
          <a:xfrm>
            <a:off x="1177800" y="1081775"/>
            <a:ext cx="20355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rgbClr val="595959"/>
                </a:solidFill>
                <a:latin typeface="Barlow Semi Condensed"/>
                <a:ea typeface="Barlow Semi Condensed"/>
                <a:cs typeface="Barlow Semi Condensed"/>
                <a:sym typeface="Barlow Semi Condensed"/>
              </a:rPr>
              <a:t>1996 -&gt; 1998</a:t>
            </a:r>
            <a:endParaRPr sz="3100">
              <a:solidFill>
                <a:srgbClr val="595959"/>
              </a:solidFill>
              <a:latin typeface="Barlow Semi Condensed"/>
              <a:ea typeface="Barlow Semi Condensed"/>
              <a:cs typeface="Barlow Semi Condensed"/>
              <a:sym typeface="Barlow Semi Condensed"/>
            </a:endParaRPr>
          </a:p>
        </p:txBody>
      </p:sp>
      <p:graphicFrame>
        <p:nvGraphicFramePr>
          <p:cNvPr id="2511" name="Google Shape;2511;p45"/>
          <p:cNvGraphicFramePr/>
          <p:nvPr/>
        </p:nvGraphicFramePr>
        <p:xfrm>
          <a:off x="1255500" y="1980950"/>
          <a:ext cx="3000000" cy="3000000"/>
        </p:xfrm>
        <a:graphic>
          <a:graphicData uri="http://schemas.openxmlformats.org/drawingml/2006/table">
            <a:tbl>
              <a:tblPr>
                <a:noFill/>
                <a:tableStyleId>{249AE2BB-44CC-443B-974C-8334DD78F0B2}</a:tableStyleId>
              </a:tblPr>
              <a:tblGrid>
                <a:gridCol w="2287050"/>
                <a:gridCol w="3978400"/>
              </a:tblGrid>
              <a:tr h="807525">
                <a:tc>
                  <a:txBody>
                    <a:bodyPr/>
                    <a:lstStyle/>
                    <a:p>
                      <a:pPr indent="0" lvl="0" marL="0" rtl="0" algn="ctr">
                        <a:spcBef>
                          <a:spcPts val="1000"/>
                        </a:spcBef>
                        <a:spcAft>
                          <a:spcPts val="0"/>
                        </a:spcAft>
                        <a:buNone/>
                      </a:pPr>
                      <a:r>
                        <a:rPr b="1" lang="en" sz="2200">
                          <a:latin typeface="Barlow Semi Condensed"/>
                          <a:ea typeface="Barlow Semi Condensed"/>
                          <a:cs typeface="Barlow Semi Condensed"/>
                          <a:sym typeface="Barlow Semi Condensed"/>
                        </a:rPr>
                        <a:t>FraudFound_P = 0</a:t>
                      </a:r>
                      <a:endParaRPr b="1" sz="2200">
                        <a:latin typeface="Barlow Semi Condensed"/>
                        <a:ea typeface="Barlow Semi Condensed"/>
                        <a:cs typeface="Barlow Semi Condensed"/>
                        <a:sym typeface="Barlow Semi Condensed"/>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accent3"/>
                    </a:solidFill>
                  </a:tcPr>
                </a:tc>
                <a:tc>
                  <a:txBody>
                    <a:bodyPr/>
                    <a:lstStyle/>
                    <a:p>
                      <a:pPr indent="0" lvl="0" marL="0" rtl="0" algn="ctr">
                        <a:spcBef>
                          <a:spcPts val="1000"/>
                        </a:spcBef>
                        <a:spcAft>
                          <a:spcPts val="0"/>
                        </a:spcAft>
                        <a:buNone/>
                      </a:pPr>
                      <a:r>
                        <a:rPr lang="en" sz="2200">
                          <a:latin typeface="Barlow Semi Condensed"/>
                          <a:ea typeface="Barlow Semi Condensed"/>
                          <a:cs typeface="Barlow Semi Condensed"/>
                          <a:sym typeface="Barlow Semi Condensed"/>
                        </a:rPr>
                        <a:t>Claim is not </a:t>
                      </a:r>
                      <a:r>
                        <a:rPr lang="en" sz="2200">
                          <a:latin typeface="Barlow Semi Condensed"/>
                          <a:ea typeface="Barlow Semi Condensed"/>
                          <a:cs typeface="Barlow Semi Condensed"/>
                          <a:sym typeface="Barlow Semi Condensed"/>
                        </a:rPr>
                        <a:t>fraudulent</a:t>
                      </a:r>
                      <a:endParaRPr sz="2200">
                        <a:latin typeface="Barlow Semi Condensed"/>
                        <a:ea typeface="Barlow Semi Condensed"/>
                        <a:cs typeface="Barlow Semi Condensed"/>
                        <a:sym typeface="Barlow Semi Condensed"/>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851550">
                <a:tc>
                  <a:txBody>
                    <a:bodyPr/>
                    <a:lstStyle/>
                    <a:p>
                      <a:pPr indent="0" lvl="0" marL="0" rtl="0" algn="ctr">
                        <a:spcBef>
                          <a:spcPts val="1000"/>
                        </a:spcBef>
                        <a:spcAft>
                          <a:spcPts val="0"/>
                        </a:spcAft>
                        <a:buNone/>
                      </a:pPr>
                      <a:r>
                        <a:rPr b="1" lang="en" sz="2200">
                          <a:latin typeface="Barlow Semi Condensed"/>
                          <a:ea typeface="Barlow Semi Condensed"/>
                          <a:cs typeface="Barlow Semi Condensed"/>
                          <a:sym typeface="Barlow Semi Condensed"/>
                        </a:rPr>
                        <a:t>FraudFound_P = 1</a:t>
                      </a:r>
                      <a:endParaRPr b="1" sz="2200">
                        <a:latin typeface="Barlow Semi Condensed"/>
                        <a:ea typeface="Barlow Semi Condensed"/>
                        <a:cs typeface="Barlow Semi Condensed"/>
                        <a:sym typeface="Barlow Semi Condensed"/>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accent3"/>
                    </a:solidFill>
                  </a:tcPr>
                </a:tc>
                <a:tc>
                  <a:txBody>
                    <a:bodyPr/>
                    <a:lstStyle/>
                    <a:p>
                      <a:pPr indent="0" lvl="0" marL="0" rtl="0" algn="ctr">
                        <a:spcBef>
                          <a:spcPts val="1000"/>
                        </a:spcBef>
                        <a:spcAft>
                          <a:spcPts val="0"/>
                        </a:spcAft>
                        <a:buNone/>
                      </a:pPr>
                      <a:r>
                        <a:rPr lang="en" sz="2200">
                          <a:latin typeface="Barlow Semi Condensed"/>
                          <a:ea typeface="Barlow Semi Condensed"/>
                          <a:cs typeface="Barlow Semi Condensed"/>
                          <a:sym typeface="Barlow Semi Condensed"/>
                        </a:rPr>
                        <a:t>Claim is fraudulent</a:t>
                      </a:r>
                      <a:endParaRPr sz="2200">
                        <a:latin typeface="Barlow Semi Condensed"/>
                        <a:ea typeface="Barlow Semi Condensed"/>
                        <a:cs typeface="Barlow Semi Condensed"/>
                        <a:sym typeface="Barlow Semi Condensed"/>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2512" name="Google Shape;2512;p45"/>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1"/>
                                        </p:tgtEl>
                                        <p:attrNameLst>
                                          <p:attrName>style.visibility</p:attrName>
                                        </p:attrNameLst>
                                      </p:cBhvr>
                                      <p:to>
                                        <p:strVal val="visible"/>
                                      </p:to>
                                    </p:set>
                                    <p:animEffect filter="fade" transition="in">
                                      <p:cBhvr>
                                        <p:cTn dur="1000"/>
                                        <p:tgtEl>
                                          <p:spTgt spid="2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46"/>
          <p:cNvSpPr txBox="1"/>
          <p:nvPr/>
        </p:nvSpPr>
        <p:spPr>
          <a:xfrm>
            <a:off x="1010050" y="3884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Fjalla One"/>
                <a:ea typeface="Fjalla One"/>
                <a:cs typeface="Fjalla One"/>
                <a:sym typeface="Fjalla One"/>
              </a:rPr>
              <a:t>Data Source</a:t>
            </a:r>
            <a:endParaRPr/>
          </a:p>
        </p:txBody>
      </p:sp>
      <p:pic>
        <p:nvPicPr>
          <p:cNvPr id="2518" name="Google Shape;2518;p46"/>
          <p:cNvPicPr preferRelativeResize="0"/>
          <p:nvPr/>
        </p:nvPicPr>
        <p:blipFill>
          <a:blip r:embed="rId3">
            <a:alphaModFix/>
          </a:blip>
          <a:stretch>
            <a:fillRect/>
          </a:stretch>
        </p:blipFill>
        <p:spPr>
          <a:xfrm>
            <a:off x="1104350" y="1652588"/>
            <a:ext cx="3028950" cy="1514475"/>
          </a:xfrm>
          <a:prstGeom prst="rect">
            <a:avLst/>
          </a:prstGeom>
          <a:noFill/>
          <a:ln>
            <a:noFill/>
          </a:ln>
        </p:spPr>
      </p:pic>
      <p:pic>
        <p:nvPicPr>
          <p:cNvPr id="2519" name="Google Shape;2519;p46"/>
          <p:cNvPicPr preferRelativeResize="0"/>
          <p:nvPr/>
        </p:nvPicPr>
        <p:blipFill>
          <a:blip r:embed="rId4">
            <a:alphaModFix/>
          </a:blip>
          <a:stretch>
            <a:fillRect/>
          </a:stretch>
        </p:blipFill>
        <p:spPr>
          <a:xfrm>
            <a:off x="4468125" y="1814525"/>
            <a:ext cx="3848100" cy="1190625"/>
          </a:xfrm>
          <a:prstGeom prst="rect">
            <a:avLst/>
          </a:prstGeom>
          <a:noFill/>
          <a:ln>
            <a:noFill/>
          </a:ln>
        </p:spPr>
      </p:pic>
      <p:sp>
        <p:nvSpPr>
          <p:cNvPr id="2520" name="Google Shape;2520;p46"/>
          <p:cNvSpPr/>
          <p:nvPr/>
        </p:nvSpPr>
        <p:spPr>
          <a:xfrm>
            <a:off x="2292875" y="3542375"/>
            <a:ext cx="4734600" cy="4338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Barlow Semi Condensed"/>
                <a:ea typeface="Barlow Semi Condensed"/>
                <a:cs typeface="Barlow Semi Condensed"/>
                <a:sym typeface="Barlow Semi Condensed"/>
              </a:rPr>
              <a:t>Reliable &amp; Accurate</a:t>
            </a:r>
            <a:endParaRPr sz="1600">
              <a:latin typeface="Barlow Semi Condensed"/>
              <a:ea typeface="Barlow Semi Condensed"/>
              <a:cs typeface="Barlow Semi Condensed"/>
              <a:sym typeface="Barlow Semi Condensed"/>
            </a:endParaRPr>
          </a:p>
        </p:txBody>
      </p:sp>
      <p:sp>
        <p:nvSpPr>
          <p:cNvPr id="2521" name="Google Shape;2521;p46"/>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8"/>
                                        </p:tgtEl>
                                        <p:attrNameLst>
                                          <p:attrName>style.visibility</p:attrName>
                                        </p:attrNameLst>
                                      </p:cBhvr>
                                      <p:to>
                                        <p:strVal val="visible"/>
                                      </p:to>
                                    </p:set>
                                    <p:animEffect filter="fade" transition="in">
                                      <p:cBhvr>
                                        <p:cTn dur="1000"/>
                                        <p:tgtEl>
                                          <p:spTgt spid="2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9"/>
                                        </p:tgtEl>
                                        <p:attrNameLst>
                                          <p:attrName>style.visibility</p:attrName>
                                        </p:attrNameLst>
                                      </p:cBhvr>
                                      <p:to>
                                        <p:strVal val="visible"/>
                                      </p:to>
                                    </p:set>
                                    <p:animEffect filter="fade" transition="in">
                                      <p:cBhvr>
                                        <p:cTn dur="1000"/>
                                        <p:tgtEl>
                                          <p:spTgt spid="2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0"/>
                                        </p:tgtEl>
                                        <p:attrNameLst>
                                          <p:attrName>style.visibility</p:attrName>
                                        </p:attrNameLst>
                                      </p:cBhvr>
                                      <p:to>
                                        <p:strVal val="visible"/>
                                      </p:to>
                                    </p:set>
                                    <p:animEffect filter="fade" transition="in">
                                      <p:cBhvr>
                                        <p:cTn dur="1000"/>
                                        <p:tgtEl>
                                          <p:spTgt spid="2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47"/>
          <p:cNvSpPr txBox="1"/>
          <p:nvPr/>
        </p:nvSpPr>
        <p:spPr>
          <a:xfrm>
            <a:off x="1010050" y="512800"/>
            <a:ext cx="651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Fjalla One"/>
                <a:ea typeface="Fjalla One"/>
                <a:cs typeface="Fjalla One"/>
                <a:sym typeface="Fjalla One"/>
              </a:rPr>
              <a:t>Data Cleaning</a:t>
            </a:r>
            <a:endParaRPr/>
          </a:p>
        </p:txBody>
      </p:sp>
      <p:sp>
        <p:nvSpPr>
          <p:cNvPr id="2527" name="Google Shape;2527;p47"/>
          <p:cNvSpPr txBox="1"/>
          <p:nvPr/>
        </p:nvSpPr>
        <p:spPr>
          <a:xfrm>
            <a:off x="1098900" y="1361500"/>
            <a:ext cx="6946200" cy="585000"/>
          </a:xfrm>
          <a:prstGeom prst="rect">
            <a:avLst/>
          </a:prstGeom>
          <a:noFill/>
          <a:ln>
            <a:noFill/>
          </a:ln>
        </p:spPr>
        <p:txBody>
          <a:bodyPr anchorCtr="0" anchor="t" bIns="91425" lIns="91425" spcFirstLastPara="1" rIns="91425" wrap="square" tIns="91425">
            <a:spAutoFit/>
          </a:bodyPr>
          <a:lstStyle/>
          <a:p>
            <a:pPr indent="-393700" lvl="0" marL="457200" rtl="0" algn="l">
              <a:lnSpc>
                <a:spcPct val="150000"/>
              </a:lnSpc>
              <a:spcBef>
                <a:spcPts val="0"/>
              </a:spcBef>
              <a:spcAft>
                <a:spcPts val="0"/>
              </a:spcAft>
              <a:buClr>
                <a:srgbClr val="595959"/>
              </a:buClr>
              <a:buSzPts val="2600"/>
              <a:buFont typeface="Barlow Semi Condensed"/>
              <a:buChar char="●"/>
            </a:pPr>
            <a:r>
              <a:rPr lang="en" sz="2600">
                <a:solidFill>
                  <a:srgbClr val="595959"/>
                </a:solidFill>
                <a:latin typeface="Barlow Semi Condensed"/>
                <a:ea typeface="Barlow Semi Condensed"/>
                <a:cs typeface="Barlow Semi Condensed"/>
                <a:sym typeface="Barlow Semi Condensed"/>
              </a:rPr>
              <a:t>No Missing values and Duplicate rows of data</a:t>
            </a:r>
            <a:endParaRPr sz="2300">
              <a:solidFill>
                <a:schemeClr val="dk1"/>
              </a:solidFill>
              <a:latin typeface="Barlow Semi Condensed"/>
              <a:ea typeface="Barlow Semi Condensed"/>
              <a:cs typeface="Barlow Semi Condensed"/>
              <a:sym typeface="Barlow Semi Condensed"/>
            </a:endParaRPr>
          </a:p>
        </p:txBody>
      </p:sp>
      <p:sp>
        <p:nvSpPr>
          <p:cNvPr id="2528" name="Google Shape;2528;p47"/>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529" name="Google Shape;2529;p47"/>
          <p:cNvSpPr txBox="1"/>
          <p:nvPr/>
        </p:nvSpPr>
        <p:spPr>
          <a:xfrm>
            <a:off x="1107275" y="2071700"/>
            <a:ext cx="6983100" cy="1670100"/>
          </a:xfrm>
          <a:prstGeom prst="rect">
            <a:avLst/>
          </a:prstGeom>
          <a:noFill/>
          <a:ln>
            <a:noFill/>
          </a:ln>
        </p:spPr>
        <p:txBody>
          <a:bodyPr anchorCtr="0" anchor="t" bIns="91425" lIns="91425" spcFirstLastPara="1" rIns="91425" wrap="square" tIns="91425">
            <a:spAutoFit/>
          </a:bodyPr>
          <a:lstStyle/>
          <a:p>
            <a:pPr indent="-393700" lvl="0" marL="457200" rtl="0" algn="l">
              <a:lnSpc>
                <a:spcPct val="150000"/>
              </a:lnSpc>
              <a:spcBef>
                <a:spcPts val="0"/>
              </a:spcBef>
              <a:spcAft>
                <a:spcPts val="0"/>
              </a:spcAft>
              <a:buClr>
                <a:srgbClr val="595959"/>
              </a:buClr>
              <a:buSzPts val="2600"/>
              <a:buFont typeface="Barlow Semi Condensed"/>
              <a:buChar char="●"/>
            </a:pPr>
            <a:r>
              <a:rPr lang="en" sz="2600">
                <a:solidFill>
                  <a:srgbClr val="595959"/>
                </a:solidFill>
                <a:latin typeface="Barlow Semi Condensed"/>
                <a:ea typeface="Barlow Semi Condensed"/>
                <a:cs typeface="Barlow Semi Condensed"/>
                <a:sym typeface="Barlow Semi Condensed"/>
              </a:rPr>
              <a:t>Removing Irrelevant Variables</a:t>
            </a:r>
            <a:endParaRPr sz="2600">
              <a:solidFill>
                <a:srgbClr val="595959"/>
              </a:solidFill>
              <a:latin typeface="Barlow Semi Condensed"/>
              <a:ea typeface="Barlow Semi Condensed"/>
              <a:cs typeface="Barlow Semi Condensed"/>
              <a:sym typeface="Barlow Semi Condensed"/>
            </a:endParaRPr>
          </a:p>
          <a:p>
            <a:pPr indent="-374650" lvl="1" marL="914400" rtl="0" algn="l">
              <a:lnSpc>
                <a:spcPct val="150000"/>
              </a:lnSpc>
              <a:spcBef>
                <a:spcPts val="0"/>
              </a:spcBef>
              <a:spcAft>
                <a:spcPts val="0"/>
              </a:spcAft>
              <a:buClr>
                <a:schemeClr val="dk1"/>
              </a:buClr>
              <a:buSzPts val="2300"/>
              <a:buFont typeface="Barlow Semi Condensed"/>
              <a:buChar char="○"/>
            </a:pPr>
            <a:r>
              <a:rPr lang="en" sz="2300">
                <a:solidFill>
                  <a:schemeClr val="dk1"/>
                </a:solidFill>
                <a:latin typeface="Barlow Semi Condensed"/>
                <a:ea typeface="Barlow Semi Condensed"/>
                <a:cs typeface="Barlow Semi Condensed"/>
                <a:sym typeface="Barlow Semi Condensed"/>
              </a:rPr>
              <a:t>‘PolicyNumber’ is an identification variable and is independent</a:t>
            </a:r>
            <a:endParaRPr/>
          </a:p>
        </p:txBody>
      </p:sp>
      <p:sp>
        <p:nvSpPr>
          <p:cNvPr id="2530" name="Google Shape;2530;p47"/>
          <p:cNvSpPr txBox="1"/>
          <p:nvPr/>
        </p:nvSpPr>
        <p:spPr>
          <a:xfrm>
            <a:off x="1098900" y="3643325"/>
            <a:ext cx="6736200" cy="538800"/>
          </a:xfrm>
          <a:prstGeom prst="rect">
            <a:avLst/>
          </a:prstGeom>
          <a:noFill/>
          <a:ln>
            <a:noFill/>
          </a:ln>
        </p:spPr>
        <p:txBody>
          <a:bodyPr anchorCtr="0" anchor="t" bIns="91425" lIns="91425" spcFirstLastPara="1" rIns="91425" wrap="square" tIns="91425">
            <a:spAutoFit/>
          </a:bodyPr>
          <a:lstStyle/>
          <a:p>
            <a:pPr indent="-374650" lvl="1" marL="914400" rtl="0" algn="l">
              <a:lnSpc>
                <a:spcPct val="150000"/>
              </a:lnSpc>
              <a:spcBef>
                <a:spcPts val="0"/>
              </a:spcBef>
              <a:spcAft>
                <a:spcPts val="0"/>
              </a:spcAft>
              <a:buClr>
                <a:schemeClr val="dk1"/>
              </a:buClr>
              <a:buSzPts val="2300"/>
              <a:buFont typeface="Barlow Semi Condensed"/>
              <a:buChar char="○"/>
            </a:pPr>
            <a:r>
              <a:rPr lang="en" sz="2300">
                <a:solidFill>
                  <a:schemeClr val="dk1"/>
                </a:solidFill>
                <a:latin typeface="Barlow Semi Condensed"/>
                <a:ea typeface="Barlow Semi Condensed"/>
                <a:cs typeface="Barlow Semi Condensed"/>
                <a:sym typeface="Barlow Semi Condensed"/>
              </a:rPr>
              <a:t>‘Base Policy’ + ‘Vehicle Category’ -&gt; ‘PolicyType’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7"/>
                                        </p:tgtEl>
                                        <p:attrNameLst>
                                          <p:attrName>style.visibility</p:attrName>
                                        </p:attrNameLst>
                                      </p:cBhvr>
                                      <p:to>
                                        <p:strVal val="visible"/>
                                      </p:to>
                                    </p:set>
                                    <p:animEffect filter="fade" transition="in">
                                      <p:cBhvr>
                                        <p:cTn dur="1000"/>
                                        <p:tgtEl>
                                          <p:spTgt spid="2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9"/>
                                        </p:tgtEl>
                                        <p:attrNameLst>
                                          <p:attrName>style.visibility</p:attrName>
                                        </p:attrNameLst>
                                      </p:cBhvr>
                                      <p:to>
                                        <p:strVal val="visible"/>
                                      </p:to>
                                    </p:set>
                                    <p:animEffect filter="fade" transition="in">
                                      <p:cBhvr>
                                        <p:cTn dur="1000"/>
                                        <p:tgtEl>
                                          <p:spTgt spid="2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0"/>
                                        </p:tgtEl>
                                        <p:attrNameLst>
                                          <p:attrName>style.visibility</p:attrName>
                                        </p:attrNameLst>
                                      </p:cBhvr>
                                      <p:to>
                                        <p:strVal val="visible"/>
                                      </p:to>
                                    </p:set>
                                    <p:animEffect filter="fade" transition="in">
                                      <p:cBhvr>
                                        <p:cTn dur="1000"/>
                                        <p:tgtEl>
                                          <p:spTgt spid="2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48"/>
          <p:cNvSpPr txBox="1"/>
          <p:nvPr/>
        </p:nvSpPr>
        <p:spPr>
          <a:xfrm>
            <a:off x="1010050" y="388475"/>
            <a:ext cx="651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Fjalla One"/>
                <a:ea typeface="Fjalla One"/>
                <a:cs typeface="Fjalla One"/>
                <a:sym typeface="Fjalla One"/>
              </a:rPr>
              <a:t>Data Cleaning</a:t>
            </a:r>
            <a:endParaRPr/>
          </a:p>
        </p:txBody>
      </p:sp>
      <p:pic>
        <p:nvPicPr>
          <p:cNvPr id="2536" name="Google Shape;2536;p48"/>
          <p:cNvPicPr preferRelativeResize="0"/>
          <p:nvPr/>
        </p:nvPicPr>
        <p:blipFill>
          <a:blip r:embed="rId3">
            <a:alphaModFix/>
          </a:blip>
          <a:stretch>
            <a:fillRect/>
          </a:stretch>
        </p:blipFill>
        <p:spPr>
          <a:xfrm>
            <a:off x="1010050" y="1175025"/>
            <a:ext cx="3061250" cy="3431075"/>
          </a:xfrm>
          <a:prstGeom prst="rect">
            <a:avLst/>
          </a:prstGeom>
          <a:noFill/>
          <a:ln>
            <a:noFill/>
          </a:ln>
        </p:spPr>
      </p:pic>
      <p:sp>
        <p:nvSpPr>
          <p:cNvPr id="2537" name="Google Shape;2537;p48"/>
          <p:cNvSpPr/>
          <p:nvPr/>
        </p:nvSpPr>
        <p:spPr>
          <a:xfrm rot="-1704">
            <a:off x="4324326" y="2538559"/>
            <a:ext cx="1210200" cy="3621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8" name="Google Shape;2538;p48"/>
          <p:cNvPicPr preferRelativeResize="0"/>
          <p:nvPr/>
        </p:nvPicPr>
        <p:blipFill rotWithShape="1">
          <a:blip r:embed="rId4">
            <a:alphaModFix/>
          </a:blip>
          <a:srcRect b="20199" l="3567" r="0" t="2466"/>
          <a:stretch/>
        </p:blipFill>
        <p:spPr>
          <a:xfrm>
            <a:off x="5787550" y="901525"/>
            <a:ext cx="1822700" cy="3978050"/>
          </a:xfrm>
          <a:prstGeom prst="rect">
            <a:avLst/>
          </a:prstGeom>
          <a:noFill/>
          <a:ln>
            <a:noFill/>
          </a:ln>
        </p:spPr>
      </p:pic>
      <p:sp>
        <p:nvSpPr>
          <p:cNvPr id="2539" name="Google Shape;2539;p48"/>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8"/>
                                        </p:tgtEl>
                                        <p:attrNameLst>
                                          <p:attrName>style.visibility</p:attrName>
                                        </p:attrNameLst>
                                      </p:cBhvr>
                                      <p:to>
                                        <p:strVal val="visible"/>
                                      </p:to>
                                    </p:set>
                                    <p:animEffect filter="fade" transition="in">
                                      <p:cBhvr>
                                        <p:cTn dur="1000"/>
                                        <p:tgtEl>
                                          <p:spTgt spid="2538"/>
                                        </p:tgtEl>
                                      </p:cBhvr>
                                    </p:animEffect>
                                  </p:childTnLst>
                                </p:cTn>
                              </p:par>
                              <p:par>
                                <p:cTn fill="hold" nodeType="withEffect" presetClass="entr" presetID="10" presetSubtype="0">
                                  <p:stCondLst>
                                    <p:cond delay="0"/>
                                  </p:stCondLst>
                                  <p:childTnLst>
                                    <p:set>
                                      <p:cBhvr>
                                        <p:cTn dur="1" fill="hold">
                                          <p:stCondLst>
                                            <p:cond delay="0"/>
                                          </p:stCondLst>
                                        </p:cTn>
                                        <p:tgtEl>
                                          <p:spTgt spid="2537"/>
                                        </p:tgtEl>
                                        <p:attrNameLst>
                                          <p:attrName>style.visibility</p:attrName>
                                        </p:attrNameLst>
                                      </p:cBhvr>
                                      <p:to>
                                        <p:strVal val="visible"/>
                                      </p:to>
                                    </p:set>
                                    <p:animEffect filter="fade" transition="in">
                                      <p:cBhvr>
                                        <p:cTn dur="1000"/>
                                        <p:tgtEl>
                                          <p:spTgt spid="2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grpSp>
        <p:nvGrpSpPr>
          <p:cNvPr id="2544" name="Google Shape;2544;p49"/>
          <p:cNvGrpSpPr/>
          <p:nvPr/>
        </p:nvGrpSpPr>
        <p:grpSpPr>
          <a:xfrm>
            <a:off x="3785511" y="1189243"/>
            <a:ext cx="1877765" cy="1988481"/>
            <a:chOff x="3614228" y="234880"/>
            <a:chExt cx="1915500" cy="1915500"/>
          </a:xfrm>
        </p:grpSpPr>
        <p:sp>
          <p:nvSpPr>
            <p:cNvPr id="2545" name="Google Shape;2545;p49"/>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9"/>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7" name="Google Shape;2547;p49"/>
          <p:cNvSpPr txBox="1"/>
          <p:nvPr>
            <p:ph type="title"/>
          </p:nvPr>
        </p:nvSpPr>
        <p:spPr>
          <a:xfrm>
            <a:off x="2074800" y="3271700"/>
            <a:ext cx="5299200" cy="57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700">
                <a:solidFill>
                  <a:schemeClr val="dk1"/>
                </a:solidFill>
              </a:rPr>
              <a:t>Data Visualization</a:t>
            </a:r>
            <a:endParaRPr sz="3700">
              <a:solidFill>
                <a:schemeClr val="dk1"/>
              </a:solidFill>
            </a:endParaRPr>
          </a:p>
          <a:p>
            <a:pPr indent="0" lvl="0" marL="0" rtl="0" algn="ctr">
              <a:spcBef>
                <a:spcPts val="0"/>
              </a:spcBef>
              <a:spcAft>
                <a:spcPts val="0"/>
              </a:spcAft>
              <a:buNone/>
            </a:pPr>
            <a:r>
              <a:t/>
            </a:r>
            <a:endParaRPr sz="3000">
              <a:solidFill>
                <a:schemeClr val="dk1"/>
              </a:solidFill>
            </a:endParaRPr>
          </a:p>
        </p:txBody>
      </p:sp>
      <p:grpSp>
        <p:nvGrpSpPr>
          <p:cNvPr id="2548" name="Google Shape;2548;p49"/>
          <p:cNvGrpSpPr/>
          <p:nvPr/>
        </p:nvGrpSpPr>
        <p:grpSpPr>
          <a:xfrm>
            <a:off x="4341580" y="1735038"/>
            <a:ext cx="765634" cy="896889"/>
            <a:chOff x="1413250" y="2680675"/>
            <a:chExt cx="297750" cy="297525"/>
          </a:xfrm>
        </p:grpSpPr>
        <p:sp>
          <p:nvSpPr>
            <p:cNvPr id="2549" name="Google Shape;2549;p49"/>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50" name="Google Shape;2550;p49"/>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51" name="Google Shape;2551;p49"/>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52" name="Google Shape;2552;p49"/>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553" name="Google Shape;2553;p49"/>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50"/>
          <p:cNvSpPr txBox="1"/>
          <p:nvPr>
            <p:ph type="title"/>
          </p:nvPr>
        </p:nvSpPr>
        <p:spPr>
          <a:xfrm>
            <a:off x="723750" y="390475"/>
            <a:ext cx="769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a:t>
            </a:r>
            <a:endParaRPr/>
          </a:p>
        </p:txBody>
      </p:sp>
      <p:pic>
        <p:nvPicPr>
          <p:cNvPr id="2559" name="Google Shape;2559;p50"/>
          <p:cNvPicPr preferRelativeResize="0"/>
          <p:nvPr/>
        </p:nvPicPr>
        <p:blipFill>
          <a:blip r:embed="rId3">
            <a:alphaModFix/>
          </a:blip>
          <a:stretch>
            <a:fillRect/>
          </a:stretch>
        </p:blipFill>
        <p:spPr>
          <a:xfrm>
            <a:off x="573675" y="1304350"/>
            <a:ext cx="4786900" cy="2834950"/>
          </a:xfrm>
          <a:prstGeom prst="rect">
            <a:avLst/>
          </a:prstGeom>
          <a:noFill/>
          <a:ln>
            <a:noFill/>
          </a:ln>
        </p:spPr>
      </p:pic>
      <p:pic>
        <p:nvPicPr>
          <p:cNvPr id="2560" name="Google Shape;2560;p50"/>
          <p:cNvPicPr preferRelativeResize="0"/>
          <p:nvPr/>
        </p:nvPicPr>
        <p:blipFill>
          <a:blip r:embed="rId4">
            <a:alphaModFix/>
          </a:blip>
          <a:stretch>
            <a:fillRect/>
          </a:stretch>
        </p:blipFill>
        <p:spPr>
          <a:xfrm>
            <a:off x="5458425" y="1304350"/>
            <a:ext cx="3178451" cy="2718412"/>
          </a:xfrm>
          <a:prstGeom prst="rect">
            <a:avLst/>
          </a:prstGeom>
          <a:noFill/>
          <a:ln>
            <a:noFill/>
          </a:ln>
        </p:spPr>
      </p:pic>
      <p:sp>
        <p:nvSpPr>
          <p:cNvPr id="2561" name="Google Shape;2561;p50"/>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562" name="Google Shape;2562;p50"/>
          <p:cNvSpPr/>
          <p:nvPr/>
        </p:nvSpPr>
        <p:spPr>
          <a:xfrm rot="10800000">
            <a:off x="1125275" y="2594025"/>
            <a:ext cx="214200" cy="5727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0"/>
          <p:cNvSpPr txBox="1"/>
          <p:nvPr/>
        </p:nvSpPr>
        <p:spPr>
          <a:xfrm>
            <a:off x="2446725" y="3643325"/>
            <a:ext cx="660900" cy="246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9"/>
                                        </p:tgtEl>
                                        <p:attrNameLst>
                                          <p:attrName>style.visibility</p:attrName>
                                        </p:attrNameLst>
                                      </p:cBhvr>
                                      <p:to>
                                        <p:strVal val="visible"/>
                                      </p:to>
                                    </p:set>
                                    <p:animEffect filter="fade" transition="in">
                                      <p:cBhvr>
                                        <p:cTn dur="1000"/>
                                        <p:tgtEl>
                                          <p:spTgt spid="2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3"/>
                                        </p:tgtEl>
                                        <p:attrNameLst>
                                          <p:attrName>style.visibility</p:attrName>
                                        </p:attrNameLst>
                                      </p:cBhvr>
                                      <p:to>
                                        <p:strVal val="visible"/>
                                      </p:to>
                                    </p:set>
                                    <p:animEffect filter="fade" transition="in">
                                      <p:cBhvr>
                                        <p:cTn dur="1000"/>
                                        <p:tgtEl>
                                          <p:spTgt spid="2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2"/>
                                        </p:tgtEl>
                                        <p:attrNameLst>
                                          <p:attrName>style.visibility</p:attrName>
                                        </p:attrNameLst>
                                      </p:cBhvr>
                                      <p:to>
                                        <p:strVal val="visible"/>
                                      </p:to>
                                    </p:set>
                                    <p:animEffect filter="fade" transition="in">
                                      <p:cBhvr>
                                        <p:cTn dur="1000"/>
                                        <p:tgtEl>
                                          <p:spTgt spid="2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0"/>
                                        </p:tgtEl>
                                        <p:attrNameLst>
                                          <p:attrName>style.visibility</p:attrName>
                                        </p:attrNameLst>
                                      </p:cBhvr>
                                      <p:to>
                                        <p:strVal val="visible"/>
                                      </p:to>
                                    </p:set>
                                    <p:animEffect filter="fade" transition="in">
                                      <p:cBhvr>
                                        <p:cTn dur="1000"/>
                                        <p:tgtEl>
                                          <p:spTgt spid="2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51"/>
          <p:cNvSpPr txBox="1"/>
          <p:nvPr>
            <p:ph type="title"/>
          </p:nvPr>
        </p:nvSpPr>
        <p:spPr>
          <a:xfrm>
            <a:off x="723750" y="281350"/>
            <a:ext cx="769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Plot for Continuous Variables</a:t>
            </a:r>
            <a:endParaRPr/>
          </a:p>
        </p:txBody>
      </p:sp>
      <p:pic>
        <p:nvPicPr>
          <p:cNvPr id="2569" name="Google Shape;2569;p51"/>
          <p:cNvPicPr preferRelativeResize="0"/>
          <p:nvPr/>
        </p:nvPicPr>
        <p:blipFill>
          <a:blip r:embed="rId3">
            <a:alphaModFix/>
          </a:blip>
          <a:stretch>
            <a:fillRect/>
          </a:stretch>
        </p:blipFill>
        <p:spPr>
          <a:xfrm>
            <a:off x="2594550" y="854050"/>
            <a:ext cx="3718626" cy="3989326"/>
          </a:xfrm>
          <a:prstGeom prst="rect">
            <a:avLst/>
          </a:prstGeom>
          <a:noFill/>
          <a:ln>
            <a:noFill/>
          </a:ln>
        </p:spPr>
      </p:pic>
      <p:sp>
        <p:nvSpPr>
          <p:cNvPr id="2570" name="Google Shape;2570;p51"/>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grpSp>
        <p:nvGrpSpPr>
          <p:cNvPr id="1887" name="Google Shape;1887;p34"/>
          <p:cNvGrpSpPr/>
          <p:nvPr/>
        </p:nvGrpSpPr>
        <p:grpSpPr>
          <a:xfrm>
            <a:off x="4326223" y="1544183"/>
            <a:ext cx="4430405" cy="3106404"/>
            <a:chOff x="862950" y="825025"/>
            <a:chExt cx="5862650" cy="4111175"/>
          </a:xfrm>
        </p:grpSpPr>
        <p:sp>
          <p:nvSpPr>
            <p:cNvPr id="1888" name="Google Shape;1888;p34"/>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4"/>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4"/>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4"/>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4"/>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4"/>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4"/>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4"/>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4"/>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4"/>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4"/>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4"/>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4"/>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4"/>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4"/>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4"/>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4"/>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4"/>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4"/>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4"/>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4"/>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4"/>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4"/>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4"/>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4"/>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4"/>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4"/>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4"/>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4"/>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4"/>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4"/>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4"/>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4"/>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4"/>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4"/>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4"/>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4"/>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4"/>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4"/>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4"/>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4"/>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4"/>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4"/>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4"/>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4"/>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4"/>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4"/>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4"/>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4"/>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4"/>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4"/>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4"/>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4"/>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4"/>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4"/>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4"/>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4"/>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4"/>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4"/>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4"/>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4"/>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4"/>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4"/>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4"/>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4"/>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4"/>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4"/>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4"/>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4"/>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4"/>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4"/>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4"/>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4"/>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4"/>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4"/>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4"/>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4"/>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4"/>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4"/>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4"/>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4"/>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4"/>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4"/>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4"/>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4"/>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4"/>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4"/>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4"/>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4"/>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4"/>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4"/>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4"/>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4"/>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4"/>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4"/>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4"/>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4"/>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4"/>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4"/>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4"/>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4"/>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4"/>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4"/>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4"/>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4"/>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4"/>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4"/>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4"/>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4"/>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4"/>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4"/>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4"/>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4"/>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4"/>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4"/>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4"/>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4"/>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4"/>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4"/>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4"/>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4"/>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4"/>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4"/>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4"/>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4"/>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4"/>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4"/>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4"/>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4"/>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4"/>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4"/>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4"/>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4"/>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4"/>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4"/>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4"/>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4"/>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4"/>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4"/>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4"/>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4"/>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4"/>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4"/>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4"/>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4"/>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4"/>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4"/>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4"/>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4"/>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4"/>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4"/>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4"/>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4"/>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4"/>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4"/>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4"/>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4"/>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4"/>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4"/>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4"/>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4"/>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4"/>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4"/>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4"/>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4"/>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4"/>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4"/>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4"/>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4"/>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4"/>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4"/>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4"/>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4"/>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34"/>
          <p:cNvGrpSpPr/>
          <p:nvPr/>
        </p:nvGrpSpPr>
        <p:grpSpPr>
          <a:xfrm>
            <a:off x="731647" y="337223"/>
            <a:ext cx="635100" cy="734640"/>
            <a:chOff x="731647" y="573573"/>
            <a:chExt cx="635100" cy="734640"/>
          </a:xfrm>
        </p:grpSpPr>
        <p:grpSp>
          <p:nvGrpSpPr>
            <p:cNvPr id="2098" name="Google Shape;2098;p34"/>
            <p:cNvGrpSpPr/>
            <p:nvPr/>
          </p:nvGrpSpPr>
          <p:grpSpPr>
            <a:xfrm>
              <a:off x="731647" y="573573"/>
              <a:ext cx="635100" cy="635100"/>
              <a:chOff x="917231" y="750460"/>
              <a:chExt cx="635100" cy="635100"/>
            </a:xfrm>
          </p:grpSpPr>
          <p:sp>
            <p:nvSpPr>
              <p:cNvPr id="2099" name="Google Shape;2099;p34"/>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1" name="Google Shape;2101;p34"/>
            <p:cNvGrpSpPr/>
            <p:nvPr/>
          </p:nvGrpSpPr>
          <p:grpSpPr>
            <a:xfrm>
              <a:off x="961679" y="1281213"/>
              <a:ext cx="175013" cy="27000"/>
              <a:chOff x="5662375" y="212375"/>
              <a:chExt cx="175013" cy="27000"/>
            </a:xfrm>
          </p:grpSpPr>
          <p:sp>
            <p:nvSpPr>
              <p:cNvPr id="2102" name="Google Shape;2102;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03" name="Google Shape;2103;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04" name="Google Shape;2104;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105" name="Google Shape;2105;p34"/>
          <p:cNvGrpSpPr/>
          <p:nvPr/>
        </p:nvGrpSpPr>
        <p:grpSpPr>
          <a:xfrm>
            <a:off x="731647" y="1262060"/>
            <a:ext cx="635100" cy="733490"/>
            <a:chOff x="731647" y="1650460"/>
            <a:chExt cx="635100" cy="733490"/>
          </a:xfrm>
        </p:grpSpPr>
        <p:grpSp>
          <p:nvGrpSpPr>
            <p:cNvPr id="2106" name="Google Shape;2106;p34"/>
            <p:cNvGrpSpPr/>
            <p:nvPr/>
          </p:nvGrpSpPr>
          <p:grpSpPr>
            <a:xfrm>
              <a:off x="731647" y="1650460"/>
              <a:ext cx="635100" cy="635100"/>
              <a:chOff x="917231" y="1827973"/>
              <a:chExt cx="635100" cy="635100"/>
            </a:xfrm>
          </p:grpSpPr>
          <p:sp>
            <p:nvSpPr>
              <p:cNvPr id="2107" name="Google Shape;2107;p34"/>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4"/>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34"/>
            <p:cNvGrpSpPr/>
            <p:nvPr/>
          </p:nvGrpSpPr>
          <p:grpSpPr>
            <a:xfrm>
              <a:off x="961679" y="2356951"/>
              <a:ext cx="175013" cy="27000"/>
              <a:chOff x="5662375" y="212375"/>
              <a:chExt cx="175013" cy="27000"/>
            </a:xfrm>
          </p:grpSpPr>
          <p:sp>
            <p:nvSpPr>
              <p:cNvPr id="2110" name="Google Shape;2110;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11" name="Google Shape;2111;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12" name="Google Shape;2112;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113" name="Google Shape;2113;p34"/>
          <p:cNvGrpSpPr/>
          <p:nvPr/>
        </p:nvGrpSpPr>
        <p:grpSpPr>
          <a:xfrm>
            <a:off x="731659" y="2377352"/>
            <a:ext cx="635100" cy="734984"/>
            <a:chOff x="731647" y="2728277"/>
            <a:chExt cx="635100" cy="734984"/>
          </a:xfrm>
        </p:grpSpPr>
        <p:grpSp>
          <p:nvGrpSpPr>
            <p:cNvPr id="2114" name="Google Shape;2114;p34"/>
            <p:cNvGrpSpPr/>
            <p:nvPr/>
          </p:nvGrpSpPr>
          <p:grpSpPr>
            <a:xfrm>
              <a:off x="731647" y="2728277"/>
              <a:ext cx="635100" cy="635100"/>
              <a:chOff x="917231" y="2905502"/>
              <a:chExt cx="635100" cy="635100"/>
            </a:xfrm>
          </p:grpSpPr>
          <p:sp>
            <p:nvSpPr>
              <p:cNvPr id="2115" name="Google Shape;2115;p34"/>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4"/>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34"/>
            <p:cNvGrpSpPr/>
            <p:nvPr/>
          </p:nvGrpSpPr>
          <p:grpSpPr>
            <a:xfrm>
              <a:off x="961679" y="3436260"/>
              <a:ext cx="175013" cy="27000"/>
              <a:chOff x="5662375" y="212375"/>
              <a:chExt cx="175013" cy="27000"/>
            </a:xfrm>
          </p:grpSpPr>
          <p:sp>
            <p:nvSpPr>
              <p:cNvPr id="2118" name="Google Shape;2118;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19" name="Google Shape;2119;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20" name="Google Shape;2120;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121" name="Google Shape;2121;p34"/>
          <p:cNvGrpSpPr/>
          <p:nvPr/>
        </p:nvGrpSpPr>
        <p:grpSpPr>
          <a:xfrm>
            <a:off x="731647" y="3941050"/>
            <a:ext cx="635100" cy="734704"/>
            <a:chOff x="731647" y="3806675"/>
            <a:chExt cx="635100" cy="734704"/>
          </a:xfrm>
        </p:grpSpPr>
        <p:grpSp>
          <p:nvGrpSpPr>
            <p:cNvPr id="2122" name="Google Shape;2122;p34"/>
            <p:cNvGrpSpPr/>
            <p:nvPr/>
          </p:nvGrpSpPr>
          <p:grpSpPr>
            <a:xfrm>
              <a:off x="731647" y="3806675"/>
              <a:ext cx="635100" cy="635100"/>
              <a:chOff x="917231" y="3983097"/>
              <a:chExt cx="635100" cy="635100"/>
            </a:xfrm>
          </p:grpSpPr>
          <p:sp>
            <p:nvSpPr>
              <p:cNvPr id="2123" name="Google Shape;2123;p34"/>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4"/>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34"/>
            <p:cNvGrpSpPr/>
            <p:nvPr/>
          </p:nvGrpSpPr>
          <p:grpSpPr>
            <a:xfrm>
              <a:off x="961679" y="4514379"/>
              <a:ext cx="175013" cy="27000"/>
              <a:chOff x="5662375" y="212375"/>
              <a:chExt cx="175013" cy="27000"/>
            </a:xfrm>
          </p:grpSpPr>
          <p:sp>
            <p:nvSpPr>
              <p:cNvPr id="2126" name="Google Shape;2126;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27" name="Google Shape;2127;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28" name="Google Shape;2128;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129" name="Google Shape;2129;p34"/>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Table of Contents</a:t>
            </a:r>
            <a:endParaRPr/>
          </a:p>
        </p:txBody>
      </p:sp>
      <p:sp>
        <p:nvSpPr>
          <p:cNvPr id="2130" name="Google Shape;2130;p34"/>
          <p:cNvSpPr txBox="1"/>
          <p:nvPr>
            <p:ph idx="1" type="subTitle"/>
          </p:nvPr>
        </p:nvSpPr>
        <p:spPr>
          <a:xfrm>
            <a:off x="1464233" y="46771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Business Problem</a:t>
            </a:r>
            <a:endParaRPr/>
          </a:p>
          <a:p>
            <a:pPr indent="0" lvl="0" marL="0" rtl="0" algn="l">
              <a:lnSpc>
                <a:spcPct val="115000"/>
              </a:lnSpc>
              <a:spcBef>
                <a:spcPts val="0"/>
              </a:spcBef>
              <a:spcAft>
                <a:spcPts val="0"/>
              </a:spcAft>
              <a:buNone/>
            </a:pPr>
            <a:r>
              <a:t/>
            </a:r>
            <a:endParaRPr/>
          </a:p>
        </p:txBody>
      </p:sp>
      <p:sp>
        <p:nvSpPr>
          <p:cNvPr id="2131" name="Google Shape;2131;p34"/>
          <p:cNvSpPr txBox="1"/>
          <p:nvPr>
            <p:ph idx="3" type="subTitle"/>
          </p:nvPr>
        </p:nvSpPr>
        <p:spPr>
          <a:xfrm>
            <a:off x="1449800" y="1196075"/>
            <a:ext cx="31869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Data cleaning &amp; exploration</a:t>
            </a:r>
            <a:endParaRPr/>
          </a:p>
          <a:p>
            <a:pPr indent="-330200" lvl="0" marL="457200" rtl="0" algn="l">
              <a:spcBef>
                <a:spcPts val="0"/>
              </a:spcBef>
              <a:spcAft>
                <a:spcPts val="0"/>
              </a:spcAft>
              <a:buClr>
                <a:srgbClr val="222222"/>
              </a:buClr>
              <a:buSzPts val="1600"/>
              <a:buFont typeface="Barlow Semi Condensed"/>
              <a:buChar char="●"/>
            </a:pPr>
            <a:r>
              <a:rPr lang="en" sz="1600">
                <a:solidFill>
                  <a:srgbClr val="222222"/>
                </a:solidFill>
                <a:latin typeface="Barlow Semi Condensed"/>
                <a:ea typeface="Barlow Semi Condensed"/>
                <a:cs typeface="Barlow Semi Condensed"/>
                <a:sym typeface="Barlow Semi Condensed"/>
              </a:rPr>
              <a:t>Data preparation &amp; cleaning</a:t>
            </a:r>
            <a:endParaRPr sz="1600">
              <a:solidFill>
                <a:srgbClr val="22222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222222"/>
              </a:buClr>
              <a:buSzPts val="1600"/>
              <a:buFont typeface="Barlow Semi Condensed"/>
              <a:buChar char="●"/>
            </a:pPr>
            <a:r>
              <a:rPr lang="en" sz="1600">
                <a:solidFill>
                  <a:srgbClr val="222222"/>
                </a:solidFill>
                <a:latin typeface="Barlow Semi Condensed"/>
                <a:ea typeface="Barlow Semi Condensed"/>
                <a:cs typeface="Barlow Semi Condensed"/>
                <a:sym typeface="Barlow Semi Condensed"/>
              </a:rPr>
              <a:t>Data Visualization and insights</a:t>
            </a:r>
            <a:endParaRPr sz="1600">
              <a:solidFill>
                <a:srgbClr val="222222"/>
              </a:solidFill>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a:p>
        </p:txBody>
      </p:sp>
      <p:sp>
        <p:nvSpPr>
          <p:cNvPr id="2132" name="Google Shape;2132;p34"/>
          <p:cNvSpPr txBox="1"/>
          <p:nvPr>
            <p:ph idx="5" type="subTitle"/>
          </p:nvPr>
        </p:nvSpPr>
        <p:spPr>
          <a:xfrm>
            <a:off x="1430013" y="2251538"/>
            <a:ext cx="31869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Predictive Modelling Techniques</a:t>
            </a:r>
            <a:endParaRPr/>
          </a:p>
        </p:txBody>
      </p:sp>
      <p:sp>
        <p:nvSpPr>
          <p:cNvPr id="2133" name="Google Shape;2133;p34"/>
          <p:cNvSpPr txBox="1"/>
          <p:nvPr>
            <p:ph idx="6" type="subTitle"/>
          </p:nvPr>
        </p:nvSpPr>
        <p:spPr>
          <a:xfrm>
            <a:off x="1408813" y="2568175"/>
            <a:ext cx="3021000" cy="88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Logistic regression</a:t>
            </a:r>
            <a:endParaRPr/>
          </a:p>
          <a:p>
            <a:pPr indent="-317500" lvl="0" marL="457200" rtl="0" algn="l">
              <a:spcBef>
                <a:spcPts val="0"/>
              </a:spcBef>
              <a:spcAft>
                <a:spcPts val="0"/>
              </a:spcAft>
              <a:buSzPts val="1400"/>
              <a:buChar char="●"/>
            </a:pPr>
            <a:r>
              <a:rPr lang="en"/>
              <a:t>Neural</a:t>
            </a:r>
            <a:r>
              <a:rPr lang="en"/>
              <a:t> Network</a:t>
            </a:r>
            <a:endParaRPr/>
          </a:p>
          <a:p>
            <a:pPr indent="-317500" lvl="0" marL="457200" rtl="0" algn="l">
              <a:spcBef>
                <a:spcPts val="0"/>
              </a:spcBef>
              <a:spcAft>
                <a:spcPts val="0"/>
              </a:spcAft>
              <a:buSzPts val="1400"/>
              <a:buChar char="●"/>
            </a:pPr>
            <a:r>
              <a:rPr lang="en"/>
              <a:t>Random Forest </a:t>
            </a:r>
            <a:endParaRPr/>
          </a:p>
          <a:p>
            <a:pPr indent="-317500" lvl="0" marL="457200" rtl="0" algn="l">
              <a:spcBef>
                <a:spcPts val="0"/>
              </a:spcBef>
              <a:spcAft>
                <a:spcPts val="0"/>
              </a:spcAft>
              <a:buSzPts val="1400"/>
              <a:buChar char="●"/>
            </a:pPr>
            <a:r>
              <a:rPr lang="en"/>
              <a:t>Final Model </a:t>
            </a:r>
            <a:endParaRPr/>
          </a:p>
          <a:p>
            <a:pPr indent="-317500" lvl="0" marL="457200" rtl="0" algn="l">
              <a:spcBef>
                <a:spcPts val="0"/>
              </a:spcBef>
              <a:spcAft>
                <a:spcPts val="0"/>
              </a:spcAft>
              <a:buSzPts val="1400"/>
              <a:buChar char="●"/>
            </a:pPr>
            <a:r>
              <a:rPr lang="en"/>
              <a:t>Tableau Live Demonstration</a:t>
            </a:r>
            <a:endParaRPr/>
          </a:p>
        </p:txBody>
      </p:sp>
      <p:sp>
        <p:nvSpPr>
          <p:cNvPr id="2134" name="Google Shape;2134;p34"/>
          <p:cNvSpPr txBox="1"/>
          <p:nvPr>
            <p:ph idx="7" type="subTitle"/>
          </p:nvPr>
        </p:nvSpPr>
        <p:spPr>
          <a:xfrm>
            <a:off x="1491083" y="3941044"/>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Conclusion</a:t>
            </a:r>
            <a:endParaRPr/>
          </a:p>
        </p:txBody>
      </p:sp>
      <p:sp>
        <p:nvSpPr>
          <p:cNvPr id="2135" name="Google Shape;2135;p34"/>
          <p:cNvSpPr txBox="1"/>
          <p:nvPr>
            <p:ph idx="8" type="subTitle"/>
          </p:nvPr>
        </p:nvSpPr>
        <p:spPr>
          <a:xfrm>
            <a:off x="1464221" y="4227183"/>
            <a:ext cx="2615100" cy="57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Recommendation</a:t>
            </a:r>
            <a:endParaRPr/>
          </a:p>
        </p:txBody>
      </p:sp>
      <p:sp>
        <p:nvSpPr>
          <p:cNvPr id="2136" name="Google Shape;2136;p34"/>
          <p:cNvSpPr txBox="1"/>
          <p:nvPr>
            <p:ph idx="9" type="title"/>
          </p:nvPr>
        </p:nvSpPr>
        <p:spPr>
          <a:xfrm>
            <a:off x="813816" y="48602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37" name="Google Shape;2137;p34"/>
          <p:cNvSpPr txBox="1"/>
          <p:nvPr>
            <p:ph idx="13" type="title"/>
          </p:nvPr>
        </p:nvSpPr>
        <p:spPr>
          <a:xfrm>
            <a:off x="813816" y="14129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38" name="Google Shape;2138;p34"/>
          <p:cNvSpPr txBox="1"/>
          <p:nvPr>
            <p:ph idx="14" type="title"/>
          </p:nvPr>
        </p:nvSpPr>
        <p:spPr>
          <a:xfrm>
            <a:off x="813829" y="2529435"/>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39" name="Google Shape;2139;p34"/>
          <p:cNvSpPr txBox="1"/>
          <p:nvPr>
            <p:ph idx="15" type="title"/>
          </p:nvPr>
        </p:nvSpPr>
        <p:spPr>
          <a:xfrm>
            <a:off x="813816" y="4093727"/>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40" name="Google Shape;2140;p34"/>
          <p:cNvSpPr txBox="1"/>
          <p:nvPr>
            <p:ph idx="4294967295" type="subTitle"/>
          </p:nvPr>
        </p:nvSpPr>
        <p:spPr>
          <a:xfrm>
            <a:off x="7879204" y="4675755"/>
            <a:ext cx="12648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Ananya Balehithlu</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4" name="Shape 2574"/>
        <p:cNvGrpSpPr/>
        <p:nvPr/>
      </p:nvGrpSpPr>
      <p:grpSpPr>
        <a:xfrm>
          <a:off x="0" y="0"/>
          <a:ext cx="0" cy="0"/>
          <a:chOff x="0" y="0"/>
          <a:chExt cx="0" cy="0"/>
        </a:xfrm>
      </p:grpSpPr>
      <p:sp>
        <p:nvSpPr>
          <p:cNvPr id="2575" name="Google Shape;2575;p52"/>
          <p:cNvSpPr txBox="1"/>
          <p:nvPr>
            <p:ph type="title"/>
          </p:nvPr>
        </p:nvSpPr>
        <p:spPr>
          <a:xfrm>
            <a:off x="723750" y="390475"/>
            <a:ext cx="769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Unbalanced dataset</a:t>
            </a:r>
            <a:endParaRPr/>
          </a:p>
        </p:txBody>
      </p:sp>
      <p:pic>
        <p:nvPicPr>
          <p:cNvPr id="2576" name="Google Shape;2576;p52"/>
          <p:cNvPicPr preferRelativeResize="0"/>
          <p:nvPr/>
        </p:nvPicPr>
        <p:blipFill>
          <a:blip r:embed="rId3">
            <a:alphaModFix/>
          </a:blip>
          <a:stretch>
            <a:fillRect/>
          </a:stretch>
        </p:blipFill>
        <p:spPr>
          <a:xfrm>
            <a:off x="1557625" y="1031400"/>
            <a:ext cx="2443875" cy="3689175"/>
          </a:xfrm>
          <a:prstGeom prst="rect">
            <a:avLst/>
          </a:prstGeom>
          <a:noFill/>
          <a:ln>
            <a:noFill/>
          </a:ln>
        </p:spPr>
      </p:pic>
      <p:sp>
        <p:nvSpPr>
          <p:cNvPr id="2577" name="Google Shape;2577;p52"/>
          <p:cNvSpPr txBox="1"/>
          <p:nvPr/>
        </p:nvSpPr>
        <p:spPr>
          <a:xfrm>
            <a:off x="4816050" y="2412863"/>
            <a:ext cx="2305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accent5"/>
                </a:solidFill>
                <a:latin typeface="Barlow Semi Condensed"/>
                <a:ea typeface="Barlow Semi Condensed"/>
                <a:cs typeface="Barlow Semi Condensed"/>
                <a:sym typeface="Barlow Semi Condensed"/>
              </a:rPr>
              <a:t>Solution?</a:t>
            </a:r>
            <a:endParaRPr b="1" sz="3400">
              <a:solidFill>
                <a:schemeClr val="accent5"/>
              </a:solidFill>
              <a:latin typeface="Barlow Semi Condensed"/>
              <a:ea typeface="Barlow Semi Condensed"/>
              <a:cs typeface="Barlow Semi Condensed"/>
              <a:sym typeface="Barlow Semi Condensed"/>
            </a:endParaRPr>
          </a:p>
        </p:txBody>
      </p:sp>
      <p:sp>
        <p:nvSpPr>
          <p:cNvPr id="2578" name="Google Shape;2578;p52"/>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6"/>
                                        </p:tgtEl>
                                        <p:attrNameLst>
                                          <p:attrName>style.visibility</p:attrName>
                                        </p:attrNameLst>
                                      </p:cBhvr>
                                      <p:to>
                                        <p:strVal val="visible"/>
                                      </p:to>
                                    </p:set>
                                    <p:animEffect filter="fade" transition="in">
                                      <p:cBhvr>
                                        <p:cTn dur="1000"/>
                                        <p:tgtEl>
                                          <p:spTgt spid="2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gtEl>
                                        <p:attrNameLst>
                                          <p:attrName>style.visibility</p:attrName>
                                        </p:attrNameLst>
                                      </p:cBhvr>
                                      <p:to>
                                        <p:strVal val="visible"/>
                                      </p:to>
                                    </p:set>
                                    <p:animEffect filter="fade" transition="in">
                                      <p:cBhvr>
                                        <p:cTn dur="1000"/>
                                        <p:tgtEl>
                                          <p:spTgt spid="2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grpSp>
        <p:nvGrpSpPr>
          <p:cNvPr id="2583" name="Google Shape;2583;p53"/>
          <p:cNvGrpSpPr/>
          <p:nvPr/>
        </p:nvGrpSpPr>
        <p:grpSpPr>
          <a:xfrm>
            <a:off x="3785511" y="1189243"/>
            <a:ext cx="1877765" cy="1988481"/>
            <a:chOff x="3614228" y="234880"/>
            <a:chExt cx="1915500" cy="1915500"/>
          </a:xfrm>
        </p:grpSpPr>
        <p:sp>
          <p:nvSpPr>
            <p:cNvPr id="2584" name="Google Shape;2584;p53"/>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3"/>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6" name="Google Shape;2586;p53"/>
          <p:cNvSpPr txBox="1"/>
          <p:nvPr>
            <p:ph type="title"/>
          </p:nvPr>
        </p:nvSpPr>
        <p:spPr>
          <a:xfrm>
            <a:off x="2074800" y="3271700"/>
            <a:ext cx="5299200" cy="57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700">
                <a:solidFill>
                  <a:schemeClr val="dk1"/>
                </a:solidFill>
              </a:rPr>
              <a:t>Data Balancing</a:t>
            </a:r>
            <a:endParaRPr sz="3700">
              <a:solidFill>
                <a:schemeClr val="dk1"/>
              </a:solidFill>
            </a:endParaRPr>
          </a:p>
          <a:p>
            <a:pPr indent="0" lvl="0" marL="0" rtl="0" algn="ctr">
              <a:spcBef>
                <a:spcPts val="0"/>
              </a:spcBef>
              <a:spcAft>
                <a:spcPts val="0"/>
              </a:spcAft>
              <a:buNone/>
            </a:pPr>
            <a:r>
              <a:t/>
            </a:r>
            <a:endParaRPr sz="3000">
              <a:solidFill>
                <a:schemeClr val="dk1"/>
              </a:solidFill>
            </a:endParaRPr>
          </a:p>
        </p:txBody>
      </p:sp>
      <p:sp>
        <p:nvSpPr>
          <p:cNvPr id="2587" name="Google Shape;2587;p53"/>
          <p:cNvSpPr/>
          <p:nvPr/>
        </p:nvSpPr>
        <p:spPr>
          <a:xfrm>
            <a:off x="4395139" y="1809274"/>
            <a:ext cx="658506" cy="748421"/>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3"/>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5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a:t>Undersampling</a:t>
            </a:r>
            <a:endParaRPr/>
          </a:p>
        </p:txBody>
      </p:sp>
      <p:pic>
        <p:nvPicPr>
          <p:cNvPr id="2594" name="Google Shape;2594;p54"/>
          <p:cNvPicPr preferRelativeResize="0"/>
          <p:nvPr/>
        </p:nvPicPr>
        <p:blipFill>
          <a:blip r:embed="rId3">
            <a:alphaModFix/>
          </a:blip>
          <a:stretch>
            <a:fillRect/>
          </a:stretch>
        </p:blipFill>
        <p:spPr>
          <a:xfrm>
            <a:off x="988025" y="1298350"/>
            <a:ext cx="7619025" cy="2995624"/>
          </a:xfrm>
          <a:prstGeom prst="rect">
            <a:avLst/>
          </a:prstGeom>
          <a:noFill/>
          <a:ln>
            <a:noFill/>
          </a:ln>
        </p:spPr>
      </p:pic>
      <p:sp>
        <p:nvSpPr>
          <p:cNvPr id="2595" name="Google Shape;2595;p54"/>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55"/>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Hybrid Sampling and Oversampling</a:t>
            </a:r>
            <a:endParaRPr/>
          </a:p>
        </p:txBody>
      </p:sp>
      <p:pic>
        <p:nvPicPr>
          <p:cNvPr id="2601" name="Google Shape;2601;p55"/>
          <p:cNvPicPr preferRelativeResize="0"/>
          <p:nvPr/>
        </p:nvPicPr>
        <p:blipFill>
          <a:blip r:embed="rId3">
            <a:alphaModFix/>
          </a:blip>
          <a:stretch>
            <a:fillRect/>
          </a:stretch>
        </p:blipFill>
        <p:spPr>
          <a:xfrm>
            <a:off x="909250" y="1298325"/>
            <a:ext cx="7817700" cy="2942775"/>
          </a:xfrm>
          <a:prstGeom prst="rect">
            <a:avLst/>
          </a:prstGeom>
          <a:noFill/>
          <a:ln>
            <a:noFill/>
          </a:ln>
        </p:spPr>
      </p:pic>
      <p:sp>
        <p:nvSpPr>
          <p:cNvPr id="2602" name="Google Shape;2602;p55"/>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56"/>
          <p:cNvSpPr txBox="1"/>
          <p:nvPr>
            <p:ph type="title"/>
          </p:nvPr>
        </p:nvSpPr>
        <p:spPr>
          <a:xfrm>
            <a:off x="507500" y="418825"/>
            <a:ext cx="699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Hybrid Undersampling and Oversampling with K-Nearest Neighbour Algorithm</a:t>
            </a:r>
            <a:endParaRPr/>
          </a:p>
        </p:txBody>
      </p:sp>
      <p:pic>
        <p:nvPicPr>
          <p:cNvPr id="2608" name="Google Shape;2608;p56"/>
          <p:cNvPicPr preferRelativeResize="0"/>
          <p:nvPr/>
        </p:nvPicPr>
        <p:blipFill>
          <a:blip r:embed="rId3">
            <a:alphaModFix/>
          </a:blip>
          <a:stretch>
            <a:fillRect/>
          </a:stretch>
        </p:blipFill>
        <p:spPr>
          <a:xfrm>
            <a:off x="940125" y="1576400"/>
            <a:ext cx="7452799" cy="2794799"/>
          </a:xfrm>
          <a:prstGeom prst="rect">
            <a:avLst/>
          </a:prstGeom>
          <a:noFill/>
          <a:ln>
            <a:noFill/>
          </a:ln>
        </p:spPr>
      </p:pic>
      <p:pic>
        <p:nvPicPr>
          <p:cNvPr id="2609" name="Google Shape;2609;p56"/>
          <p:cNvPicPr preferRelativeResize="0"/>
          <p:nvPr/>
        </p:nvPicPr>
        <p:blipFill>
          <a:blip r:embed="rId4">
            <a:alphaModFix/>
          </a:blip>
          <a:stretch>
            <a:fillRect/>
          </a:stretch>
        </p:blipFill>
        <p:spPr>
          <a:xfrm>
            <a:off x="5726025" y="4212700"/>
            <a:ext cx="2213725" cy="261525"/>
          </a:xfrm>
          <a:prstGeom prst="rect">
            <a:avLst/>
          </a:prstGeom>
          <a:noFill/>
          <a:ln>
            <a:noFill/>
          </a:ln>
        </p:spPr>
      </p:pic>
      <p:sp>
        <p:nvSpPr>
          <p:cNvPr id="2610" name="Google Shape;2610;p56"/>
          <p:cNvSpPr txBox="1"/>
          <p:nvPr>
            <p:ph idx="4294967295" type="subTitle"/>
          </p:nvPr>
        </p:nvSpPr>
        <p:spPr>
          <a:xfrm>
            <a:off x="7879204" y="475950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Gao Yiping</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57"/>
          <p:cNvSpPr txBox="1"/>
          <p:nvPr>
            <p:ph type="title"/>
          </p:nvPr>
        </p:nvSpPr>
        <p:spPr>
          <a:xfrm>
            <a:off x="1985400" y="2431100"/>
            <a:ext cx="5299200" cy="57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chemeClr val="dk1"/>
                </a:solidFill>
              </a:rPr>
              <a:t>Predictive Modeling Technique</a:t>
            </a:r>
            <a:endParaRPr sz="3000">
              <a:solidFill>
                <a:schemeClr val="dk1"/>
              </a:solidFill>
            </a:endParaRPr>
          </a:p>
          <a:p>
            <a:pPr indent="0" lvl="0" marL="0" rtl="0" algn="ctr">
              <a:spcBef>
                <a:spcPts val="0"/>
              </a:spcBef>
              <a:spcAft>
                <a:spcPts val="0"/>
              </a:spcAft>
              <a:buNone/>
            </a:pPr>
            <a:r>
              <a:t/>
            </a:r>
            <a:endParaRPr sz="3000">
              <a:solidFill>
                <a:schemeClr val="dk1"/>
              </a:solidFill>
            </a:endParaRPr>
          </a:p>
        </p:txBody>
      </p:sp>
      <p:sp>
        <p:nvSpPr>
          <p:cNvPr id="2616" name="Google Shape;2616;p57"/>
          <p:cNvSpPr txBox="1"/>
          <p:nvPr>
            <p:ph idx="1" type="subTitle"/>
          </p:nvPr>
        </p:nvSpPr>
        <p:spPr>
          <a:xfrm>
            <a:off x="2935539" y="3007100"/>
            <a:ext cx="2837400" cy="11340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 sz="1800">
                <a:solidFill>
                  <a:schemeClr val="accent6"/>
                </a:solidFill>
              </a:rPr>
              <a:t>Logistic Regression</a:t>
            </a:r>
            <a:endParaRPr sz="1800">
              <a:solidFill>
                <a:schemeClr val="accent6"/>
              </a:solidFill>
            </a:endParaRPr>
          </a:p>
          <a:p>
            <a:pPr indent="0" lvl="0" marL="457200" rtl="0" algn="ctr">
              <a:lnSpc>
                <a:spcPct val="115000"/>
              </a:lnSpc>
              <a:spcBef>
                <a:spcPts val="0"/>
              </a:spcBef>
              <a:spcAft>
                <a:spcPts val="0"/>
              </a:spcAft>
              <a:buNone/>
            </a:pPr>
            <a:r>
              <a:rPr lang="en" sz="1800">
                <a:solidFill>
                  <a:schemeClr val="accent6"/>
                </a:solidFill>
              </a:rPr>
              <a:t>Neural Network </a:t>
            </a:r>
            <a:endParaRPr sz="1800">
              <a:solidFill>
                <a:schemeClr val="accent6"/>
              </a:solidFill>
            </a:endParaRPr>
          </a:p>
          <a:p>
            <a:pPr indent="0" lvl="0" marL="457200" rtl="0" algn="ctr">
              <a:lnSpc>
                <a:spcPct val="115000"/>
              </a:lnSpc>
              <a:spcBef>
                <a:spcPts val="0"/>
              </a:spcBef>
              <a:spcAft>
                <a:spcPts val="0"/>
              </a:spcAft>
              <a:buNone/>
            </a:pPr>
            <a:r>
              <a:rPr lang="en" sz="1800">
                <a:solidFill>
                  <a:schemeClr val="accent6"/>
                </a:solidFill>
              </a:rPr>
              <a:t>Random Forest </a:t>
            </a:r>
            <a:endParaRPr sz="1800">
              <a:solidFill>
                <a:schemeClr val="accent6"/>
              </a:solidFill>
            </a:endParaRPr>
          </a:p>
          <a:p>
            <a:pPr indent="0" lvl="0" marL="457200" rtl="0" algn="ctr">
              <a:lnSpc>
                <a:spcPct val="115000"/>
              </a:lnSpc>
              <a:spcBef>
                <a:spcPts val="0"/>
              </a:spcBef>
              <a:spcAft>
                <a:spcPts val="0"/>
              </a:spcAft>
              <a:buNone/>
            </a:pPr>
            <a:r>
              <a:rPr lang="en" sz="1800">
                <a:solidFill>
                  <a:schemeClr val="accent6"/>
                </a:solidFill>
              </a:rPr>
              <a:t>Final Model</a:t>
            </a:r>
            <a:endParaRPr sz="1800">
              <a:solidFill>
                <a:schemeClr val="accent6"/>
              </a:solidFill>
            </a:endParaRPr>
          </a:p>
          <a:p>
            <a:pPr indent="0" lvl="0" marL="457200" rtl="0" algn="ctr">
              <a:spcBef>
                <a:spcPts val="0"/>
              </a:spcBef>
              <a:spcAft>
                <a:spcPts val="0"/>
              </a:spcAft>
              <a:buNone/>
            </a:pPr>
            <a:r>
              <a:t/>
            </a:r>
            <a:endParaRPr sz="1800">
              <a:solidFill>
                <a:schemeClr val="accent6"/>
              </a:solidFill>
            </a:endParaRPr>
          </a:p>
        </p:txBody>
      </p:sp>
      <p:grpSp>
        <p:nvGrpSpPr>
          <p:cNvPr id="2617" name="Google Shape;2617;p57"/>
          <p:cNvGrpSpPr/>
          <p:nvPr/>
        </p:nvGrpSpPr>
        <p:grpSpPr>
          <a:xfrm>
            <a:off x="3633111" y="395618"/>
            <a:ext cx="1877765" cy="1988481"/>
            <a:chOff x="3614228" y="234880"/>
            <a:chExt cx="1915500" cy="1915500"/>
          </a:xfrm>
        </p:grpSpPr>
        <p:sp>
          <p:nvSpPr>
            <p:cNvPr id="2618" name="Google Shape;2618;p57"/>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7"/>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0" name="Google Shape;2620;p57"/>
          <p:cNvGrpSpPr/>
          <p:nvPr/>
        </p:nvGrpSpPr>
        <p:grpSpPr>
          <a:xfrm>
            <a:off x="4241191" y="1040176"/>
            <a:ext cx="661654" cy="699455"/>
            <a:chOff x="1190625" y="238125"/>
            <a:chExt cx="5238750" cy="5231525"/>
          </a:xfrm>
        </p:grpSpPr>
        <p:sp>
          <p:nvSpPr>
            <p:cNvPr id="2621" name="Google Shape;2621;p57"/>
            <p:cNvSpPr/>
            <p:nvPr/>
          </p:nvSpPr>
          <p:spPr>
            <a:xfrm>
              <a:off x="1190625" y="259325"/>
              <a:ext cx="5238750" cy="5210325"/>
            </a:xfrm>
            <a:custGeom>
              <a:rect b="b" l="l" r="r" t="t"/>
              <a:pathLst>
                <a:path extrusionOk="0" h="208413" w="20955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2" name="Google Shape;2622;p57"/>
            <p:cNvSpPr/>
            <p:nvPr/>
          </p:nvSpPr>
          <p:spPr>
            <a:xfrm>
              <a:off x="4202861" y="1284806"/>
              <a:ext cx="1389300" cy="1389300"/>
            </a:xfrm>
            <a:custGeom>
              <a:rect b="b" l="l" r="r" t="t"/>
              <a:pathLst>
                <a:path extrusionOk="0" h="55572" w="55572">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3" name="Google Shape;2623;p57"/>
            <p:cNvSpPr/>
            <p:nvPr/>
          </p:nvSpPr>
          <p:spPr>
            <a:xfrm>
              <a:off x="3730400" y="4080350"/>
              <a:ext cx="173675" cy="260500"/>
            </a:xfrm>
            <a:custGeom>
              <a:rect b="b" l="l" r="r" t="t"/>
              <a:pathLst>
                <a:path extrusionOk="0" h="10420" w="6947">
                  <a:moveTo>
                    <a:pt x="0" y="0"/>
                  </a:moveTo>
                  <a:lnTo>
                    <a:pt x="0" y="10420"/>
                  </a:lnTo>
                  <a:lnTo>
                    <a:pt x="6947" y="10420"/>
                  </a:lnTo>
                  <a:lnTo>
                    <a:pt x="6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4" name="Google Shape;2624;p57"/>
            <p:cNvSpPr/>
            <p:nvPr/>
          </p:nvSpPr>
          <p:spPr>
            <a:xfrm>
              <a:off x="2430350" y="1227000"/>
              <a:ext cx="1473725" cy="2679700"/>
            </a:xfrm>
            <a:custGeom>
              <a:rect b="b" l="l" r="r" t="t"/>
              <a:pathLst>
                <a:path extrusionOk="0" h="107188" w="58949">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5" name="Google Shape;2625;p57"/>
            <p:cNvSpPr/>
            <p:nvPr/>
          </p:nvSpPr>
          <p:spPr>
            <a:xfrm>
              <a:off x="5467000" y="3472525"/>
              <a:ext cx="607825" cy="173700"/>
            </a:xfrm>
            <a:custGeom>
              <a:rect b="b" l="l" r="r" t="t"/>
              <a:pathLst>
                <a:path extrusionOk="0" h="6948" w="24313">
                  <a:moveTo>
                    <a:pt x="0" y="1"/>
                  </a:moveTo>
                  <a:lnTo>
                    <a:pt x="0" y="6947"/>
                  </a:lnTo>
                  <a:lnTo>
                    <a:pt x="24313" y="6947"/>
                  </a:lnTo>
                  <a:lnTo>
                    <a:pt x="243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6" name="Google Shape;2626;p57"/>
            <p:cNvSpPr/>
            <p:nvPr/>
          </p:nvSpPr>
          <p:spPr>
            <a:xfrm>
              <a:off x="5324700" y="3925975"/>
              <a:ext cx="631950" cy="566850"/>
            </a:xfrm>
            <a:custGeom>
              <a:rect b="b" l="l" r="r" t="t"/>
              <a:pathLst>
                <a:path extrusionOk="0" h="22674" w="25278">
                  <a:moveTo>
                    <a:pt x="4438" y="1"/>
                  </a:moveTo>
                  <a:lnTo>
                    <a:pt x="0" y="5307"/>
                  </a:lnTo>
                  <a:lnTo>
                    <a:pt x="20839" y="22673"/>
                  </a:lnTo>
                  <a:lnTo>
                    <a:pt x="25277" y="17367"/>
                  </a:lnTo>
                  <a:lnTo>
                    <a:pt x="44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7" name="Google Shape;2627;p57"/>
            <p:cNvSpPr/>
            <p:nvPr/>
          </p:nvSpPr>
          <p:spPr>
            <a:xfrm>
              <a:off x="4946025" y="4167175"/>
              <a:ext cx="173675" cy="607825"/>
            </a:xfrm>
            <a:custGeom>
              <a:rect b="b" l="l" r="r" t="t"/>
              <a:pathLst>
                <a:path extrusionOk="0" h="24313" w="6947">
                  <a:moveTo>
                    <a:pt x="0" y="1"/>
                  </a:moveTo>
                  <a:lnTo>
                    <a:pt x="0" y="24313"/>
                  </a:lnTo>
                  <a:lnTo>
                    <a:pt x="6947" y="24313"/>
                  </a:lnTo>
                  <a:lnTo>
                    <a:pt x="69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8" name="Google Shape;2628;p57"/>
            <p:cNvSpPr/>
            <p:nvPr/>
          </p:nvSpPr>
          <p:spPr>
            <a:xfrm>
              <a:off x="1279850" y="1564675"/>
              <a:ext cx="735675" cy="342525"/>
            </a:xfrm>
            <a:custGeom>
              <a:rect b="b" l="l" r="r" t="t"/>
              <a:pathLst>
                <a:path extrusionOk="0" h="13701" w="29427">
                  <a:moveTo>
                    <a:pt x="27786" y="1"/>
                  </a:moveTo>
                  <a:lnTo>
                    <a:pt x="1" y="6947"/>
                  </a:lnTo>
                  <a:lnTo>
                    <a:pt x="1641" y="13701"/>
                  </a:lnTo>
                  <a:lnTo>
                    <a:pt x="29426" y="6754"/>
                  </a:lnTo>
                  <a:lnTo>
                    <a:pt x="277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9" name="Google Shape;2629;p57"/>
            <p:cNvSpPr/>
            <p:nvPr/>
          </p:nvSpPr>
          <p:spPr>
            <a:xfrm>
              <a:off x="1424575" y="710850"/>
              <a:ext cx="706725" cy="574075"/>
            </a:xfrm>
            <a:custGeom>
              <a:rect b="b" l="l" r="r" t="t"/>
              <a:pathLst>
                <a:path extrusionOk="0" h="22963" w="28269">
                  <a:moveTo>
                    <a:pt x="3956" y="1"/>
                  </a:moveTo>
                  <a:lnTo>
                    <a:pt x="0" y="5596"/>
                  </a:lnTo>
                  <a:lnTo>
                    <a:pt x="24313" y="22962"/>
                  </a:lnTo>
                  <a:lnTo>
                    <a:pt x="28268" y="17367"/>
                  </a:lnTo>
                  <a:lnTo>
                    <a:pt x="39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30" name="Google Shape;2630;p57"/>
            <p:cNvSpPr/>
            <p:nvPr/>
          </p:nvSpPr>
          <p:spPr>
            <a:xfrm>
              <a:off x="2167450" y="238125"/>
              <a:ext cx="344925" cy="738075"/>
            </a:xfrm>
            <a:custGeom>
              <a:rect b="b" l="l" r="r" t="t"/>
              <a:pathLst>
                <a:path extrusionOk="0" h="29523" w="13797">
                  <a:moveTo>
                    <a:pt x="6754" y="0"/>
                  </a:moveTo>
                  <a:lnTo>
                    <a:pt x="1" y="1737"/>
                  </a:lnTo>
                  <a:lnTo>
                    <a:pt x="7140" y="29522"/>
                  </a:lnTo>
                  <a:lnTo>
                    <a:pt x="13797" y="27786"/>
                  </a:lnTo>
                  <a:lnTo>
                    <a:pt x="6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631" name="Google Shape;2631;p57"/>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58"/>
          <p:cNvSpPr txBox="1"/>
          <p:nvPr>
            <p:ph idx="4294967295"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 Criteria </a:t>
            </a:r>
            <a:endParaRPr/>
          </a:p>
        </p:txBody>
      </p:sp>
      <p:pic>
        <p:nvPicPr>
          <p:cNvPr id="2637" name="Google Shape;2637;p58"/>
          <p:cNvPicPr preferRelativeResize="0"/>
          <p:nvPr/>
        </p:nvPicPr>
        <p:blipFill>
          <a:blip r:embed="rId3">
            <a:alphaModFix/>
          </a:blip>
          <a:stretch>
            <a:fillRect/>
          </a:stretch>
        </p:blipFill>
        <p:spPr>
          <a:xfrm>
            <a:off x="893288" y="1183125"/>
            <a:ext cx="7357425" cy="3574525"/>
          </a:xfrm>
          <a:prstGeom prst="rect">
            <a:avLst/>
          </a:prstGeom>
          <a:noFill/>
          <a:ln>
            <a:noFill/>
          </a:ln>
        </p:spPr>
      </p:pic>
      <p:sp>
        <p:nvSpPr>
          <p:cNvPr id="2638" name="Google Shape;2638;p58"/>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37"/>
                                        </p:tgtEl>
                                      </p:cBhvr>
                                    </p:animEffect>
                                    <p:set>
                                      <p:cBhvr>
                                        <p:cTn dur="1" fill="hold">
                                          <p:stCondLst>
                                            <p:cond delay="1000"/>
                                          </p:stCondLst>
                                        </p:cTn>
                                        <p:tgtEl>
                                          <p:spTgt spid="26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59"/>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 Criteria </a:t>
            </a:r>
            <a:endParaRPr/>
          </a:p>
        </p:txBody>
      </p:sp>
      <p:sp>
        <p:nvSpPr>
          <p:cNvPr id="2644" name="Google Shape;2644;p59"/>
          <p:cNvSpPr/>
          <p:nvPr/>
        </p:nvSpPr>
        <p:spPr>
          <a:xfrm>
            <a:off x="954450" y="1819275"/>
            <a:ext cx="1486200" cy="369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arlow Semi Condensed"/>
                <a:ea typeface="Barlow Semi Condensed"/>
                <a:cs typeface="Barlow Semi Condensed"/>
                <a:sym typeface="Barlow Semi Condensed"/>
              </a:rPr>
              <a:t>Sensitivity</a:t>
            </a:r>
            <a:endParaRPr sz="1800">
              <a:latin typeface="Barlow Semi Condensed"/>
              <a:ea typeface="Barlow Semi Condensed"/>
              <a:cs typeface="Barlow Semi Condensed"/>
              <a:sym typeface="Barlow Semi Condensed"/>
            </a:endParaRPr>
          </a:p>
        </p:txBody>
      </p:sp>
      <p:sp>
        <p:nvSpPr>
          <p:cNvPr id="2645" name="Google Shape;2645;p59"/>
          <p:cNvSpPr/>
          <p:nvPr/>
        </p:nvSpPr>
        <p:spPr>
          <a:xfrm>
            <a:off x="3828900" y="1819275"/>
            <a:ext cx="1486200" cy="369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arlow Semi Condensed"/>
                <a:ea typeface="Barlow Semi Condensed"/>
                <a:cs typeface="Barlow Semi Condensed"/>
                <a:sym typeface="Barlow Semi Condensed"/>
              </a:rPr>
              <a:t>Accuracy</a:t>
            </a:r>
            <a:endParaRPr sz="1800">
              <a:latin typeface="Barlow Semi Condensed"/>
              <a:ea typeface="Barlow Semi Condensed"/>
              <a:cs typeface="Barlow Semi Condensed"/>
              <a:sym typeface="Barlow Semi Condensed"/>
            </a:endParaRPr>
          </a:p>
        </p:txBody>
      </p:sp>
      <p:sp>
        <p:nvSpPr>
          <p:cNvPr id="2646" name="Google Shape;2646;p59"/>
          <p:cNvSpPr/>
          <p:nvPr/>
        </p:nvSpPr>
        <p:spPr>
          <a:xfrm>
            <a:off x="6703350" y="1819275"/>
            <a:ext cx="1486200" cy="369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arlow Semi Condensed"/>
                <a:ea typeface="Barlow Semi Condensed"/>
                <a:cs typeface="Barlow Semi Condensed"/>
                <a:sym typeface="Barlow Semi Condensed"/>
              </a:rPr>
              <a:t>Specificity</a:t>
            </a:r>
            <a:endParaRPr sz="1800">
              <a:latin typeface="Barlow Semi Condensed"/>
              <a:ea typeface="Barlow Semi Condensed"/>
              <a:cs typeface="Barlow Semi Condensed"/>
              <a:sym typeface="Barlow Semi Condensed"/>
            </a:endParaRPr>
          </a:p>
        </p:txBody>
      </p:sp>
      <p:sp>
        <p:nvSpPr>
          <p:cNvPr id="2647" name="Google Shape;2647;p59"/>
          <p:cNvSpPr txBox="1"/>
          <p:nvPr/>
        </p:nvSpPr>
        <p:spPr>
          <a:xfrm>
            <a:off x="1062900" y="2531313"/>
            <a:ext cx="1269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True Positive</a:t>
            </a:r>
            <a:endParaRPr sz="1500">
              <a:latin typeface="Barlow Semi Condensed"/>
              <a:ea typeface="Barlow Semi Condensed"/>
              <a:cs typeface="Barlow Semi Condensed"/>
              <a:sym typeface="Barlow Semi Condensed"/>
            </a:endParaRPr>
          </a:p>
        </p:txBody>
      </p:sp>
      <p:sp>
        <p:nvSpPr>
          <p:cNvPr id="2648" name="Google Shape;2648;p59"/>
          <p:cNvSpPr txBox="1"/>
          <p:nvPr/>
        </p:nvSpPr>
        <p:spPr>
          <a:xfrm>
            <a:off x="204000" y="2947550"/>
            <a:ext cx="2987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True Positive + False Negative</a:t>
            </a:r>
            <a:endParaRPr sz="1500">
              <a:latin typeface="Barlow Semi Condensed"/>
              <a:ea typeface="Barlow Semi Condensed"/>
              <a:cs typeface="Barlow Semi Condensed"/>
              <a:sym typeface="Barlow Semi Condensed"/>
            </a:endParaRPr>
          </a:p>
        </p:txBody>
      </p:sp>
      <p:cxnSp>
        <p:nvCxnSpPr>
          <p:cNvPr id="2649" name="Google Shape;2649;p59"/>
          <p:cNvCxnSpPr/>
          <p:nvPr/>
        </p:nvCxnSpPr>
        <p:spPr>
          <a:xfrm flipH="1" rot="10800000">
            <a:off x="517700" y="2938050"/>
            <a:ext cx="2337900" cy="16800"/>
          </a:xfrm>
          <a:prstGeom prst="straightConnector1">
            <a:avLst/>
          </a:prstGeom>
          <a:noFill/>
          <a:ln cap="flat" cmpd="sng" w="19050">
            <a:solidFill>
              <a:schemeClr val="dk2"/>
            </a:solidFill>
            <a:prstDash val="solid"/>
            <a:round/>
            <a:headEnd len="med" w="med" type="none"/>
            <a:tailEnd len="med" w="med" type="none"/>
          </a:ln>
        </p:spPr>
      </p:cxnSp>
      <p:sp>
        <p:nvSpPr>
          <p:cNvPr id="2650" name="Google Shape;2650;p59"/>
          <p:cNvSpPr txBox="1"/>
          <p:nvPr/>
        </p:nvSpPr>
        <p:spPr>
          <a:xfrm>
            <a:off x="3273125" y="2531325"/>
            <a:ext cx="2555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True Positive + </a:t>
            </a:r>
            <a:r>
              <a:rPr lang="en" sz="1500">
                <a:latin typeface="Barlow Semi Condensed"/>
                <a:ea typeface="Barlow Semi Condensed"/>
                <a:cs typeface="Barlow Semi Condensed"/>
                <a:sym typeface="Barlow Semi Condensed"/>
              </a:rPr>
              <a:t>True Negative</a:t>
            </a:r>
            <a:endParaRPr sz="1500">
              <a:latin typeface="Barlow Semi Condensed"/>
              <a:ea typeface="Barlow Semi Condensed"/>
              <a:cs typeface="Barlow Semi Condensed"/>
              <a:sym typeface="Barlow Semi Condensed"/>
            </a:endParaRPr>
          </a:p>
        </p:txBody>
      </p:sp>
      <p:sp>
        <p:nvSpPr>
          <p:cNvPr id="2651" name="Google Shape;2651;p59"/>
          <p:cNvSpPr txBox="1"/>
          <p:nvPr/>
        </p:nvSpPr>
        <p:spPr>
          <a:xfrm>
            <a:off x="3138750" y="2917525"/>
            <a:ext cx="2866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True Positive + True Negative + False Negative + False Positive</a:t>
            </a:r>
            <a:endParaRPr sz="1500">
              <a:latin typeface="Barlow Semi Condensed"/>
              <a:ea typeface="Barlow Semi Condensed"/>
              <a:cs typeface="Barlow Semi Condensed"/>
              <a:sym typeface="Barlow Semi Condensed"/>
            </a:endParaRPr>
          </a:p>
        </p:txBody>
      </p:sp>
      <p:cxnSp>
        <p:nvCxnSpPr>
          <p:cNvPr id="2652" name="Google Shape;2652;p59"/>
          <p:cNvCxnSpPr/>
          <p:nvPr/>
        </p:nvCxnSpPr>
        <p:spPr>
          <a:xfrm flipH="1" rot="10800000">
            <a:off x="3392150" y="2944963"/>
            <a:ext cx="2337900" cy="16800"/>
          </a:xfrm>
          <a:prstGeom prst="straightConnector1">
            <a:avLst/>
          </a:prstGeom>
          <a:noFill/>
          <a:ln cap="flat" cmpd="sng" w="19050">
            <a:solidFill>
              <a:schemeClr val="dk2"/>
            </a:solidFill>
            <a:prstDash val="solid"/>
            <a:round/>
            <a:headEnd len="med" w="med" type="none"/>
            <a:tailEnd len="med" w="med" type="none"/>
          </a:ln>
        </p:spPr>
      </p:cxnSp>
      <p:sp>
        <p:nvSpPr>
          <p:cNvPr id="2653" name="Google Shape;2653;p59"/>
          <p:cNvSpPr txBox="1"/>
          <p:nvPr/>
        </p:nvSpPr>
        <p:spPr>
          <a:xfrm>
            <a:off x="6811800" y="2530575"/>
            <a:ext cx="1269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True Negative</a:t>
            </a:r>
            <a:endParaRPr sz="1500">
              <a:latin typeface="Barlow Semi Condensed"/>
              <a:ea typeface="Barlow Semi Condensed"/>
              <a:cs typeface="Barlow Semi Condensed"/>
              <a:sym typeface="Barlow Semi Condensed"/>
            </a:endParaRPr>
          </a:p>
        </p:txBody>
      </p:sp>
      <p:sp>
        <p:nvSpPr>
          <p:cNvPr id="2654" name="Google Shape;2654;p59"/>
          <p:cNvSpPr txBox="1"/>
          <p:nvPr/>
        </p:nvSpPr>
        <p:spPr>
          <a:xfrm>
            <a:off x="5952900" y="2946813"/>
            <a:ext cx="2987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True Negative + False Positive</a:t>
            </a:r>
            <a:endParaRPr sz="1500">
              <a:latin typeface="Barlow Semi Condensed"/>
              <a:ea typeface="Barlow Semi Condensed"/>
              <a:cs typeface="Barlow Semi Condensed"/>
              <a:sym typeface="Barlow Semi Condensed"/>
            </a:endParaRPr>
          </a:p>
        </p:txBody>
      </p:sp>
      <p:cxnSp>
        <p:nvCxnSpPr>
          <p:cNvPr id="2655" name="Google Shape;2655;p59"/>
          <p:cNvCxnSpPr/>
          <p:nvPr/>
        </p:nvCxnSpPr>
        <p:spPr>
          <a:xfrm flipH="1" rot="10800000">
            <a:off x="6266600" y="2937313"/>
            <a:ext cx="2337900" cy="16800"/>
          </a:xfrm>
          <a:prstGeom prst="straightConnector1">
            <a:avLst/>
          </a:prstGeom>
          <a:noFill/>
          <a:ln cap="flat" cmpd="sng" w="19050">
            <a:solidFill>
              <a:schemeClr val="dk2"/>
            </a:solidFill>
            <a:prstDash val="solid"/>
            <a:round/>
            <a:headEnd len="med" w="med" type="none"/>
            <a:tailEnd len="med" w="med" type="none"/>
          </a:ln>
        </p:spPr>
      </p:cxnSp>
      <p:sp>
        <p:nvSpPr>
          <p:cNvPr id="2656" name="Google Shape;2656;p59"/>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60"/>
          <p:cNvSpPr txBox="1"/>
          <p:nvPr>
            <p:ph type="title"/>
          </p:nvPr>
        </p:nvSpPr>
        <p:spPr>
          <a:xfrm>
            <a:off x="2458825" y="2758950"/>
            <a:ext cx="39573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Logistic Regression</a:t>
            </a:r>
            <a:endParaRPr sz="4700"/>
          </a:p>
        </p:txBody>
      </p:sp>
      <p:sp>
        <p:nvSpPr>
          <p:cNvPr id="2662" name="Google Shape;2662;p60"/>
          <p:cNvSpPr txBox="1"/>
          <p:nvPr>
            <p:ph idx="2" type="title"/>
          </p:nvPr>
        </p:nvSpPr>
        <p:spPr>
          <a:xfrm>
            <a:off x="2699950" y="14304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63" name="Google Shape;2663;p60"/>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61"/>
          <p:cNvSpPr txBox="1"/>
          <p:nvPr/>
        </p:nvSpPr>
        <p:spPr>
          <a:xfrm>
            <a:off x="1128050" y="1316975"/>
            <a:ext cx="70062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Barlow Semi Condensed"/>
                <a:ea typeface="Barlow Semi Condensed"/>
                <a:cs typeface="Barlow Semi Condensed"/>
                <a:sym typeface="Barlow Semi Condensed"/>
              </a:rPr>
              <a:t>The logistic regression model predicts the categorical variable Y based on the logistic formula:</a:t>
            </a:r>
            <a:endParaRPr>
              <a:latin typeface="Barlow Semi Condensed"/>
              <a:ea typeface="Barlow Semi Condensed"/>
              <a:cs typeface="Barlow Semi Condensed"/>
              <a:sym typeface="Barlow Semi Condensed"/>
            </a:endParaRPr>
          </a:p>
          <a:p>
            <a:pPr indent="0" lvl="0" marL="0" rtl="0" algn="l">
              <a:spcBef>
                <a:spcPts val="1000"/>
              </a:spcBef>
              <a:spcAft>
                <a:spcPts val="0"/>
              </a:spcAft>
              <a:buNone/>
            </a:pPr>
            <a:r>
              <a:t/>
            </a:r>
            <a:endParaRPr>
              <a:latin typeface="Barlow Semi Condensed"/>
              <a:ea typeface="Barlow Semi Condensed"/>
              <a:cs typeface="Barlow Semi Condensed"/>
              <a:sym typeface="Barlow Semi Condensed"/>
            </a:endParaRPr>
          </a:p>
          <a:p>
            <a:pPr indent="0" lvl="0" marL="0" rtl="0" algn="l">
              <a:spcBef>
                <a:spcPts val="1000"/>
              </a:spcBef>
              <a:spcAft>
                <a:spcPts val="0"/>
              </a:spcAft>
              <a:buNone/>
            </a:pPr>
            <a:r>
              <a:t/>
            </a:r>
            <a:endParaRPr>
              <a:latin typeface="Barlow Semi Condensed"/>
              <a:ea typeface="Barlow Semi Condensed"/>
              <a:cs typeface="Barlow Semi Condensed"/>
              <a:sym typeface="Barlow Semi Condensed"/>
            </a:endParaRPr>
          </a:p>
          <a:p>
            <a:pPr indent="0" lvl="0" marL="0" rtl="0" algn="l">
              <a:spcBef>
                <a:spcPts val="1000"/>
              </a:spcBef>
              <a:spcAft>
                <a:spcPts val="0"/>
              </a:spcAft>
              <a:buNone/>
            </a:pPr>
            <a:r>
              <a:rPr lang="en">
                <a:latin typeface="Barlow Semi Condensed"/>
                <a:ea typeface="Barlow Semi Condensed"/>
                <a:cs typeface="Barlow Semi Condensed"/>
                <a:sym typeface="Barlow Semi Condensed"/>
              </a:rPr>
              <a:t>Where b</a:t>
            </a:r>
            <a:r>
              <a:rPr baseline="-25000" lang="en">
                <a:latin typeface="Barlow Semi Condensed"/>
                <a:ea typeface="Barlow Semi Condensed"/>
                <a:cs typeface="Barlow Semi Condensed"/>
                <a:sym typeface="Barlow Semi Condensed"/>
              </a:rPr>
              <a:t>0</a:t>
            </a:r>
            <a:r>
              <a:rPr lang="en">
                <a:latin typeface="Barlow Semi Condensed"/>
                <a:ea typeface="Barlow Semi Condensed"/>
                <a:cs typeface="Barlow Semi Condensed"/>
                <a:sym typeface="Barlow Semi Condensed"/>
              </a:rPr>
              <a:t> is the intercept and b</a:t>
            </a:r>
            <a:r>
              <a:rPr baseline="-25000" lang="en">
                <a:latin typeface="Barlow Semi Condensed"/>
                <a:ea typeface="Barlow Semi Condensed"/>
                <a:cs typeface="Barlow Semi Condensed"/>
                <a:sym typeface="Barlow Semi Condensed"/>
              </a:rPr>
              <a:t>n</a:t>
            </a:r>
            <a:r>
              <a:rPr lang="en">
                <a:latin typeface="Barlow Semi Condensed"/>
                <a:ea typeface="Barlow Semi Condensed"/>
                <a:cs typeface="Barlow Semi Condensed"/>
                <a:sym typeface="Barlow Semi Condensed"/>
              </a:rPr>
              <a:t> is the coefficient for variable x</a:t>
            </a:r>
            <a:r>
              <a:rPr baseline="-25000" lang="en">
                <a:latin typeface="Barlow Semi Condensed"/>
                <a:ea typeface="Barlow Semi Condensed"/>
                <a:cs typeface="Barlow Semi Condensed"/>
                <a:sym typeface="Barlow Semi Condensed"/>
              </a:rPr>
              <a:t>n</a:t>
            </a:r>
            <a:r>
              <a:rPr lang="en">
                <a:latin typeface="Barlow Semi Condensed"/>
                <a:ea typeface="Barlow Semi Condensed"/>
                <a:cs typeface="Barlow Semi Condensed"/>
                <a:sym typeface="Barlow Semi Condensed"/>
              </a:rPr>
              <a:t>.</a:t>
            </a:r>
            <a:endParaRPr>
              <a:latin typeface="Barlow Semi Condensed"/>
              <a:ea typeface="Barlow Semi Condensed"/>
              <a:cs typeface="Barlow Semi Condensed"/>
              <a:sym typeface="Barlow Semi Condensed"/>
            </a:endParaRPr>
          </a:p>
          <a:p>
            <a:pPr indent="0" lvl="0" marL="0" rtl="0" algn="just">
              <a:lnSpc>
                <a:spcPct val="115000"/>
              </a:lnSpc>
              <a:spcBef>
                <a:spcPts val="1000"/>
              </a:spcBef>
              <a:spcAft>
                <a:spcPts val="1000"/>
              </a:spcAft>
              <a:buNone/>
            </a:pPr>
            <a:r>
              <a:t/>
            </a:r>
            <a:endParaRPr>
              <a:latin typeface="Barlow Semi Condensed"/>
              <a:ea typeface="Barlow Semi Condensed"/>
              <a:cs typeface="Barlow Semi Condensed"/>
              <a:sym typeface="Barlow Semi Condensed"/>
            </a:endParaRPr>
          </a:p>
        </p:txBody>
      </p:sp>
      <p:sp>
        <p:nvSpPr>
          <p:cNvPr id="2669" name="Google Shape;2669;p61"/>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logistic regression</a:t>
            </a:r>
            <a:endParaRPr/>
          </a:p>
        </p:txBody>
      </p:sp>
      <p:pic>
        <p:nvPicPr>
          <p:cNvPr id="2670" name="Google Shape;2670;p61"/>
          <p:cNvPicPr preferRelativeResize="0"/>
          <p:nvPr/>
        </p:nvPicPr>
        <p:blipFill>
          <a:blip r:embed="rId3">
            <a:alphaModFix/>
          </a:blip>
          <a:stretch>
            <a:fillRect/>
          </a:stretch>
        </p:blipFill>
        <p:spPr>
          <a:xfrm>
            <a:off x="4095425" y="2428400"/>
            <a:ext cx="2828125" cy="252025"/>
          </a:xfrm>
          <a:prstGeom prst="rect">
            <a:avLst/>
          </a:prstGeom>
          <a:noFill/>
          <a:ln>
            <a:noFill/>
          </a:ln>
        </p:spPr>
      </p:pic>
      <p:pic>
        <p:nvPicPr>
          <p:cNvPr id="2671" name="Google Shape;2671;p61"/>
          <p:cNvPicPr preferRelativeResize="0"/>
          <p:nvPr/>
        </p:nvPicPr>
        <p:blipFill>
          <a:blip r:embed="rId4">
            <a:alphaModFix/>
          </a:blip>
          <a:stretch>
            <a:fillRect/>
          </a:stretch>
        </p:blipFill>
        <p:spPr>
          <a:xfrm>
            <a:off x="1252225" y="2347913"/>
            <a:ext cx="2369950" cy="447675"/>
          </a:xfrm>
          <a:prstGeom prst="rect">
            <a:avLst/>
          </a:prstGeom>
          <a:noFill/>
          <a:ln>
            <a:noFill/>
          </a:ln>
        </p:spPr>
      </p:pic>
      <p:pic>
        <p:nvPicPr>
          <p:cNvPr id="2672" name="Google Shape;2672;p61"/>
          <p:cNvPicPr preferRelativeResize="0"/>
          <p:nvPr/>
        </p:nvPicPr>
        <p:blipFill>
          <a:blip r:embed="rId5">
            <a:alphaModFix/>
          </a:blip>
          <a:stretch>
            <a:fillRect/>
          </a:stretch>
        </p:blipFill>
        <p:spPr>
          <a:xfrm>
            <a:off x="1452600" y="63937"/>
            <a:ext cx="6238798" cy="5015650"/>
          </a:xfrm>
          <a:prstGeom prst="rect">
            <a:avLst/>
          </a:prstGeom>
          <a:noFill/>
          <a:ln>
            <a:noFill/>
          </a:ln>
        </p:spPr>
      </p:pic>
      <p:sp>
        <p:nvSpPr>
          <p:cNvPr id="2673" name="Google Shape;2673;p61"/>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grpSp>
        <p:nvGrpSpPr>
          <p:cNvPr id="2145" name="Google Shape;2145;p35"/>
          <p:cNvGrpSpPr/>
          <p:nvPr/>
        </p:nvGrpSpPr>
        <p:grpSpPr>
          <a:xfrm>
            <a:off x="3633111" y="1036843"/>
            <a:ext cx="1877765" cy="1988481"/>
            <a:chOff x="3614228" y="234880"/>
            <a:chExt cx="1915500" cy="1915500"/>
          </a:xfrm>
        </p:grpSpPr>
        <p:sp>
          <p:nvSpPr>
            <p:cNvPr id="2146" name="Google Shape;2146;p35"/>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5"/>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35"/>
          <p:cNvGrpSpPr/>
          <p:nvPr/>
        </p:nvGrpSpPr>
        <p:grpSpPr>
          <a:xfrm>
            <a:off x="4241191" y="1681401"/>
            <a:ext cx="661654" cy="699455"/>
            <a:chOff x="1190625" y="238125"/>
            <a:chExt cx="5238750" cy="5231525"/>
          </a:xfrm>
        </p:grpSpPr>
        <p:sp>
          <p:nvSpPr>
            <p:cNvPr id="2149" name="Google Shape;2149;p35"/>
            <p:cNvSpPr/>
            <p:nvPr/>
          </p:nvSpPr>
          <p:spPr>
            <a:xfrm>
              <a:off x="1190625" y="259325"/>
              <a:ext cx="5238750" cy="5210325"/>
            </a:xfrm>
            <a:custGeom>
              <a:rect b="b" l="l" r="r" t="t"/>
              <a:pathLst>
                <a:path extrusionOk="0" h="208413" w="20955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50" name="Google Shape;2150;p35"/>
            <p:cNvSpPr/>
            <p:nvPr/>
          </p:nvSpPr>
          <p:spPr>
            <a:xfrm>
              <a:off x="4202861" y="1284806"/>
              <a:ext cx="1389300" cy="1389300"/>
            </a:xfrm>
            <a:custGeom>
              <a:rect b="b" l="l" r="r" t="t"/>
              <a:pathLst>
                <a:path extrusionOk="0" h="55572" w="55572">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51" name="Google Shape;2151;p35"/>
            <p:cNvSpPr/>
            <p:nvPr/>
          </p:nvSpPr>
          <p:spPr>
            <a:xfrm>
              <a:off x="3730400" y="4080350"/>
              <a:ext cx="173675" cy="260500"/>
            </a:xfrm>
            <a:custGeom>
              <a:rect b="b" l="l" r="r" t="t"/>
              <a:pathLst>
                <a:path extrusionOk="0" h="10420" w="6947">
                  <a:moveTo>
                    <a:pt x="0" y="0"/>
                  </a:moveTo>
                  <a:lnTo>
                    <a:pt x="0" y="10420"/>
                  </a:lnTo>
                  <a:lnTo>
                    <a:pt x="6947" y="10420"/>
                  </a:lnTo>
                  <a:lnTo>
                    <a:pt x="6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52" name="Google Shape;2152;p35"/>
            <p:cNvSpPr/>
            <p:nvPr/>
          </p:nvSpPr>
          <p:spPr>
            <a:xfrm>
              <a:off x="2430350" y="1227000"/>
              <a:ext cx="1473725" cy="2679700"/>
            </a:xfrm>
            <a:custGeom>
              <a:rect b="b" l="l" r="r" t="t"/>
              <a:pathLst>
                <a:path extrusionOk="0" h="107188" w="58949">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53" name="Google Shape;2153;p35"/>
            <p:cNvSpPr/>
            <p:nvPr/>
          </p:nvSpPr>
          <p:spPr>
            <a:xfrm>
              <a:off x="5467000" y="3472525"/>
              <a:ext cx="607825" cy="173700"/>
            </a:xfrm>
            <a:custGeom>
              <a:rect b="b" l="l" r="r" t="t"/>
              <a:pathLst>
                <a:path extrusionOk="0" h="6948" w="24313">
                  <a:moveTo>
                    <a:pt x="0" y="1"/>
                  </a:moveTo>
                  <a:lnTo>
                    <a:pt x="0" y="6947"/>
                  </a:lnTo>
                  <a:lnTo>
                    <a:pt x="24313" y="6947"/>
                  </a:lnTo>
                  <a:lnTo>
                    <a:pt x="243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54" name="Google Shape;2154;p35"/>
            <p:cNvSpPr/>
            <p:nvPr/>
          </p:nvSpPr>
          <p:spPr>
            <a:xfrm>
              <a:off x="5324700" y="3925975"/>
              <a:ext cx="631950" cy="566850"/>
            </a:xfrm>
            <a:custGeom>
              <a:rect b="b" l="l" r="r" t="t"/>
              <a:pathLst>
                <a:path extrusionOk="0" h="22674" w="25278">
                  <a:moveTo>
                    <a:pt x="4438" y="1"/>
                  </a:moveTo>
                  <a:lnTo>
                    <a:pt x="0" y="5307"/>
                  </a:lnTo>
                  <a:lnTo>
                    <a:pt x="20839" y="22673"/>
                  </a:lnTo>
                  <a:lnTo>
                    <a:pt x="25277" y="17367"/>
                  </a:lnTo>
                  <a:lnTo>
                    <a:pt x="44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55" name="Google Shape;2155;p35"/>
            <p:cNvSpPr/>
            <p:nvPr/>
          </p:nvSpPr>
          <p:spPr>
            <a:xfrm>
              <a:off x="4946025" y="4167175"/>
              <a:ext cx="173675" cy="607825"/>
            </a:xfrm>
            <a:custGeom>
              <a:rect b="b" l="l" r="r" t="t"/>
              <a:pathLst>
                <a:path extrusionOk="0" h="24313" w="6947">
                  <a:moveTo>
                    <a:pt x="0" y="1"/>
                  </a:moveTo>
                  <a:lnTo>
                    <a:pt x="0" y="24313"/>
                  </a:lnTo>
                  <a:lnTo>
                    <a:pt x="6947" y="24313"/>
                  </a:lnTo>
                  <a:lnTo>
                    <a:pt x="69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56" name="Google Shape;2156;p35"/>
            <p:cNvSpPr/>
            <p:nvPr/>
          </p:nvSpPr>
          <p:spPr>
            <a:xfrm>
              <a:off x="1279850" y="1564675"/>
              <a:ext cx="735675" cy="342525"/>
            </a:xfrm>
            <a:custGeom>
              <a:rect b="b" l="l" r="r" t="t"/>
              <a:pathLst>
                <a:path extrusionOk="0" h="13701" w="29427">
                  <a:moveTo>
                    <a:pt x="27786" y="1"/>
                  </a:moveTo>
                  <a:lnTo>
                    <a:pt x="1" y="6947"/>
                  </a:lnTo>
                  <a:lnTo>
                    <a:pt x="1641" y="13701"/>
                  </a:lnTo>
                  <a:lnTo>
                    <a:pt x="29426" y="6754"/>
                  </a:lnTo>
                  <a:lnTo>
                    <a:pt x="277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57" name="Google Shape;2157;p35"/>
            <p:cNvSpPr/>
            <p:nvPr/>
          </p:nvSpPr>
          <p:spPr>
            <a:xfrm>
              <a:off x="1424575" y="710850"/>
              <a:ext cx="706725" cy="574075"/>
            </a:xfrm>
            <a:custGeom>
              <a:rect b="b" l="l" r="r" t="t"/>
              <a:pathLst>
                <a:path extrusionOk="0" h="22963" w="28269">
                  <a:moveTo>
                    <a:pt x="3956" y="1"/>
                  </a:moveTo>
                  <a:lnTo>
                    <a:pt x="0" y="5596"/>
                  </a:lnTo>
                  <a:lnTo>
                    <a:pt x="24313" y="22962"/>
                  </a:lnTo>
                  <a:lnTo>
                    <a:pt x="28268" y="17367"/>
                  </a:lnTo>
                  <a:lnTo>
                    <a:pt x="39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58" name="Google Shape;2158;p35"/>
            <p:cNvSpPr/>
            <p:nvPr/>
          </p:nvSpPr>
          <p:spPr>
            <a:xfrm>
              <a:off x="2167450" y="238125"/>
              <a:ext cx="344925" cy="738075"/>
            </a:xfrm>
            <a:custGeom>
              <a:rect b="b" l="l" r="r" t="t"/>
              <a:pathLst>
                <a:path extrusionOk="0" h="29523" w="13797">
                  <a:moveTo>
                    <a:pt x="6754" y="0"/>
                  </a:moveTo>
                  <a:lnTo>
                    <a:pt x="1" y="1737"/>
                  </a:lnTo>
                  <a:lnTo>
                    <a:pt x="7140" y="29522"/>
                  </a:lnTo>
                  <a:lnTo>
                    <a:pt x="13797" y="27786"/>
                  </a:lnTo>
                  <a:lnTo>
                    <a:pt x="6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159" name="Google Shape;2159;p35"/>
          <p:cNvSpPr txBox="1"/>
          <p:nvPr>
            <p:ph type="title"/>
          </p:nvPr>
        </p:nvSpPr>
        <p:spPr>
          <a:xfrm>
            <a:off x="1922400" y="3119300"/>
            <a:ext cx="5299200" cy="57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700">
                <a:solidFill>
                  <a:schemeClr val="dk1"/>
                </a:solidFill>
              </a:rPr>
              <a:t>Business Problem</a:t>
            </a:r>
            <a:endParaRPr sz="3700">
              <a:solidFill>
                <a:schemeClr val="dk1"/>
              </a:solidFill>
            </a:endParaRPr>
          </a:p>
          <a:p>
            <a:pPr indent="0" lvl="0" marL="0" rtl="0" algn="ctr">
              <a:spcBef>
                <a:spcPts val="0"/>
              </a:spcBef>
              <a:spcAft>
                <a:spcPts val="0"/>
              </a:spcAft>
              <a:buNone/>
            </a:pPr>
            <a:r>
              <a:t/>
            </a:r>
            <a:endParaRPr sz="3000">
              <a:solidFill>
                <a:schemeClr val="dk1"/>
              </a:solidFill>
            </a:endParaRPr>
          </a:p>
        </p:txBody>
      </p:sp>
      <p:sp>
        <p:nvSpPr>
          <p:cNvPr id="2160" name="Google Shape;2160;p35"/>
          <p:cNvSpPr txBox="1"/>
          <p:nvPr>
            <p:ph idx="4294967295" type="subTitle"/>
          </p:nvPr>
        </p:nvSpPr>
        <p:spPr>
          <a:xfrm>
            <a:off x="7941379" y="4759505"/>
            <a:ext cx="12648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Ananya Balehithlu</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62"/>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Condensed"/>
                <a:ea typeface="Roboto Condensed"/>
                <a:cs typeface="Roboto Condensed"/>
                <a:sym typeface="Roboto Condensed"/>
              </a:rPr>
              <a:t>Binary Prediction (Fraud_found&lt;= 0.5, Fraud_found&gt; 0.5) </a:t>
            </a:r>
            <a:endParaRPr>
              <a:solidFill>
                <a:schemeClr val="dk1"/>
              </a:solidFill>
            </a:endParaRPr>
          </a:p>
        </p:txBody>
      </p:sp>
      <p:graphicFrame>
        <p:nvGraphicFramePr>
          <p:cNvPr id="2679" name="Google Shape;2679;p62"/>
          <p:cNvGraphicFramePr/>
          <p:nvPr/>
        </p:nvGraphicFramePr>
        <p:xfrm>
          <a:off x="723750" y="1606338"/>
          <a:ext cx="3000000" cy="3000000"/>
        </p:xfrm>
        <a:graphic>
          <a:graphicData uri="http://schemas.openxmlformats.org/drawingml/2006/table">
            <a:tbl>
              <a:tblPr>
                <a:noFill/>
                <a:tableStyleId>{BF4FAD79-62FA-44BE-891C-8AB6D8B6412E}</a:tableStyleId>
              </a:tblPr>
              <a:tblGrid>
                <a:gridCol w="2007050"/>
                <a:gridCol w="1852650"/>
                <a:gridCol w="1852650"/>
                <a:gridCol w="1852650"/>
              </a:tblGrid>
              <a:tr h="205200">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Model</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7D3E6"/>
                    </a:solidFill>
                  </a:tcPr>
                </a:tc>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Trainset Specificity</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solidFill>
                      <a:srgbClr val="E0E4E9"/>
                    </a:solidFill>
                  </a:tcPr>
                </a:tc>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Testset Accuracy</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solidFill>
                      <a:srgbClr val="E0E4E9"/>
                    </a:solidFill>
                  </a:tcPr>
                </a:tc>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Testset Sensitivity</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solidFill>
                      <a:srgbClr val="E0E4E9"/>
                    </a:solidFill>
                  </a:tcPr>
                </a:tc>
              </a:tr>
              <a:tr h="183750">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Undersampling</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7D3E6"/>
                    </a:solidFill>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0.60</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0.62</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0.88</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r>
              <a:tr h="183750">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SMOTE with KNN</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7D3E6"/>
                    </a:solidFill>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0.65</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0.66</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0.79</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r>
              <a:tr h="183750">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SMOTE</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7D3E6"/>
                    </a:solidFill>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0.71</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0.71</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0.66</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r>
            </a:tbl>
          </a:graphicData>
        </a:graphic>
      </p:graphicFrame>
      <p:sp>
        <p:nvSpPr>
          <p:cNvPr id="2680" name="Google Shape;2680;p62"/>
          <p:cNvSpPr/>
          <p:nvPr/>
        </p:nvSpPr>
        <p:spPr>
          <a:xfrm>
            <a:off x="3308025" y="4303525"/>
            <a:ext cx="62100" cy="12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2"/>
          <p:cNvSpPr/>
          <p:nvPr/>
        </p:nvSpPr>
        <p:spPr>
          <a:xfrm>
            <a:off x="871075" y="2416200"/>
            <a:ext cx="7259100" cy="5121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2"/>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6" name="Shape 2686"/>
        <p:cNvGrpSpPr/>
        <p:nvPr/>
      </p:nvGrpSpPr>
      <p:grpSpPr>
        <a:xfrm>
          <a:off x="0" y="0"/>
          <a:ext cx="0" cy="0"/>
          <a:chOff x="0" y="0"/>
          <a:chExt cx="0" cy="0"/>
        </a:xfrm>
      </p:grpSpPr>
      <p:grpSp>
        <p:nvGrpSpPr>
          <p:cNvPr id="2687" name="Google Shape;2687;p63"/>
          <p:cNvGrpSpPr/>
          <p:nvPr/>
        </p:nvGrpSpPr>
        <p:grpSpPr>
          <a:xfrm>
            <a:off x="2267449" y="4083991"/>
            <a:ext cx="175013" cy="27000"/>
            <a:chOff x="5662375" y="212375"/>
            <a:chExt cx="175013" cy="27000"/>
          </a:xfrm>
        </p:grpSpPr>
        <p:sp>
          <p:nvSpPr>
            <p:cNvPr id="2688" name="Google Shape;2688;p6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9" name="Google Shape;2689;p6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0" name="Google Shape;2690;p6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91" name="Google Shape;2691;p63"/>
          <p:cNvGrpSpPr/>
          <p:nvPr/>
        </p:nvGrpSpPr>
        <p:grpSpPr>
          <a:xfrm>
            <a:off x="7256969" y="4057003"/>
            <a:ext cx="175013" cy="27000"/>
            <a:chOff x="5662375" y="212375"/>
            <a:chExt cx="175013" cy="27000"/>
          </a:xfrm>
        </p:grpSpPr>
        <p:sp>
          <p:nvSpPr>
            <p:cNvPr id="2692" name="Google Shape;2692;p6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3" name="Google Shape;2693;p6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4" name="Google Shape;2694;p6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695" name="Google Shape;2695;p63"/>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a:t>
            </a:r>
            <a:endParaRPr/>
          </a:p>
        </p:txBody>
      </p:sp>
      <p:sp>
        <p:nvSpPr>
          <p:cNvPr id="2696" name="Google Shape;2696;p63"/>
          <p:cNvSpPr txBox="1"/>
          <p:nvPr>
            <p:ph idx="1" type="subTitle"/>
          </p:nvPr>
        </p:nvSpPr>
        <p:spPr>
          <a:xfrm>
            <a:off x="6462026" y="233026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Inaccuracy</a:t>
            </a:r>
            <a:endParaRPr sz="2400"/>
          </a:p>
        </p:txBody>
      </p:sp>
      <p:sp>
        <p:nvSpPr>
          <p:cNvPr id="2697" name="Google Shape;2697;p63"/>
          <p:cNvSpPr txBox="1"/>
          <p:nvPr>
            <p:ph idx="4" type="subTitle"/>
          </p:nvPr>
        </p:nvSpPr>
        <p:spPr>
          <a:xfrm>
            <a:off x="6284150" y="2838900"/>
            <a:ext cx="2654700" cy="11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In large datas and as compared to other techniques, logistic regression is usually not accurate. </a:t>
            </a:r>
            <a:endParaRPr sz="1400"/>
          </a:p>
        </p:txBody>
      </p:sp>
      <p:grpSp>
        <p:nvGrpSpPr>
          <p:cNvPr id="2698" name="Google Shape;2698;p63"/>
          <p:cNvGrpSpPr/>
          <p:nvPr/>
        </p:nvGrpSpPr>
        <p:grpSpPr>
          <a:xfrm>
            <a:off x="2148874" y="1844311"/>
            <a:ext cx="420796" cy="370732"/>
            <a:chOff x="-3137650" y="2067900"/>
            <a:chExt cx="291450" cy="256775"/>
          </a:xfrm>
        </p:grpSpPr>
        <p:sp>
          <p:nvSpPr>
            <p:cNvPr id="2699" name="Google Shape;2699;p63"/>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00" name="Google Shape;2700;p63"/>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01" name="Google Shape;2701;p63"/>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grpSp>
        <p:nvGrpSpPr>
          <p:cNvPr id="2702" name="Google Shape;2702;p63"/>
          <p:cNvGrpSpPr/>
          <p:nvPr/>
        </p:nvGrpSpPr>
        <p:grpSpPr>
          <a:xfrm>
            <a:off x="7123477" y="1844310"/>
            <a:ext cx="420796" cy="421770"/>
            <a:chOff x="-3137650" y="2408950"/>
            <a:chExt cx="291450" cy="292125"/>
          </a:xfrm>
        </p:grpSpPr>
        <p:sp>
          <p:nvSpPr>
            <p:cNvPr id="2703" name="Google Shape;2703;p63"/>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04" name="Google Shape;2704;p63"/>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05" name="Google Shape;2705;p63"/>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06" name="Google Shape;2706;p63"/>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07" name="Google Shape;2707;p63"/>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sp>
        <p:nvSpPr>
          <p:cNvPr id="2708" name="Google Shape;2708;p63"/>
          <p:cNvSpPr txBox="1"/>
          <p:nvPr>
            <p:ph idx="1" type="subTitle"/>
          </p:nvPr>
        </p:nvSpPr>
        <p:spPr>
          <a:xfrm>
            <a:off x="1472501" y="234376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Linearity</a:t>
            </a:r>
            <a:endParaRPr sz="2400"/>
          </a:p>
        </p:txBody>
      </p:sp>
      <p:sp>
        <p:nvSpPr>
          <p:cNvPr id="2709" name="Google Shape;2709;p63"/>
          <p:cNvSpPr txBox="1"/>
          <p:nvPr>
            <p:ph idx="4" type="subTitle"/>
          </p:nvPr>
        </p:nvSpPr>
        <p:spPr>
          <a:xfrm>
            <a:off x="1239225" y="2838888"/>
            <a:ext cx="22401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It assumes a linear and relationship between the variables and the predicted values</a:t>
            </a:r>
            <a:endParaRPr sz="1400"/>
          </a:p>
        </p:txBody>
      </p:sp>
      <p:grpSp>
        <p:nvGrpSpPr>
          <p:cNvPr id="2710" name="Google Shape;2710;p63"/>
          <p:cNvGrpSpPr/>
          <p:nvPr/>
        </p:nvGrpSpPr>
        <p:grpSpPr>
          <a:xfrm>
            <a:off x="4576414" y="4209441"/>
            <a:ext cx="175013" cy="27000"/>
            <a:chOff x="5662375" y="212375"/>
            <a:chExt cx="175013" cy="27000"/>
          </a:xfrm>
        </p:grpSpPr>
        <p:sp>
          <p:nvSpPr>
            <p:cNvPr id="2711" name="Google Shape;2711;p6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2" name="Google Shape;2712;p6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3" name="Google Shape;2713;p6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14" name="Google Shape;2714;p63"/>
          <p:cNvSpPr txBox="1"/>
          <p:nvPr>
            <p:ph idx="3" type="subTitle"/>
          </p:nvPr>
        </p:nvSpPr>
        <p:spPr>
          <a:xfrm>
            <a:off x="3781474" y="2343775"/>
            <a:ext cx="22005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Overfitting</a:t>
            </a:r>
            <a:endParaRPr sz="2400"/>
          </a:p>
        </p:txBody>
      </p:sp>
      <p:sp>
        <p:nvSpPr>
          <p:cNvPr id="2715" name="Google Shape;2715;p63"/>
          <p:cNvSpPr txBox="1"/>
          <p:nvPr>
            <p:ph idx="6" type="subTitle"/>
          </p:nvPr>
        </p:nvSpPr>
        <p:spPr>
          <a:xfrm>
            <a:off x="3688125" y="2901613"/>
            <a:ext cx="21597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202124"/>
                </a:solidFill>
              </a:rPr>
              <a:t> Tend to overfit the data, particularly in high-dimensional settings</a:t>
            </a:r>
            <a:endParaRPr sz="1400"/>
          </a:p>
        </p:txBody>
      </p:sp>
      <p:grpSp>
        <p:nvGrpSpPr>
          <p:cNvPr id="2716" name="Google Shape;2716;p63"/>
          <p:cNvGrpSpPr/>
          <p:nvPr/>
        </p:nvGrpSpPr>
        <p:grpSpPr>
          <a:xfrm>
            <a:off x="4453552" y="1691596"/>
            <a:ext cx="421914" cy="420759"/>
            <a:chOff x="-2571737" y="2403625"/>
            <a:chExt cx="292225" cy="291425"/>
          </a:xfrm>
        </p:grpSpPr>
        <p:sp>
          <p:nvSpPr>
            <p:cNvPr id="2717" name="Google Shape;2717;p63"/>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18" name="Google Shape;2718;p63"/>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19" name="Google Shape;2719;p63"/>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20" name="Google Shape;2720;p63"/>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21" name="Google Shape;2721;p63"/>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22" name="Google Shape;2722;p63"/>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23" name="Google Shape;2723;p63"/>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sp>
        <p:nvSpPr>
          <p:cNvPr id="2724" name="Google Shape;2724;p63"/>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64"/>
          <p:cNvSpPr txBox="1"/>
          <p:nvPr>
            <p:ph type="title"/>
          </p:nvPr>
        </p:nvSpPr>
        <p:spPr>
          <a:xfrm>
            <a:off x="2593350" y="2407075"/>
            <a:ext cx="39573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Neural Network</a:t>
            </a:r>
            <a:endParaRPr sz="4700"/>
          </a:p>
        </p:txBody>
      </p:sp>
      <p:sp>
        <p:nvSpPr>
          <p:cNvPr id="2730" name="Google Shape;2730;p64"/>
          <p:cNvSpPr txBox="1"/>
          <p:nvPr>
            <p:ph idx="2" type="title"/>
          </p:nvPr>
        </p:nvSpPr>
        <p:spPr>
          <a:xfrm>
            <a:off x="2699950" y="14304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31" name="Google Shape;2731;p64"/>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65"/>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neural network</a:t>
            </a:r>
            <a:endParaRPr/>
          </a:p>
        </p:txBody>
      </p:sp>
      <p:pic>
        <p:nvPicPr>
          <p:cNvPr id="2737" name="Google Shape;2737;p65"/>
          <p:cNvPicPr preferRelativeResize="0"/>
          <p:nvPr/>
        </p:nvPicPr>
        <p:blipFill>
          <a:blip r:embed="rId3">
            <a:alphaModFix/>
          </a:blip>
          <a:stretch>
            <a:fillRect/>
          </a:stretch>
        </p:blipFill>
        <p:spPr>
          <a:xfrm>
            <a:off x="2491275" y="1469350"/>
            <a:ext cx="4529100" cy="2804825"/>
          </a:xfrm>
          <a:prstGeom prst="rect">
            <a:avLst/>
          </a:prstGeom>
          <a:noFill/>
          <a:ln>
            <a:noFill/>
          </a:ln>
        </p:spPr>
      </p:pic>
      <p:sp>
        <p:nvSpPr>
          <p:cNvPr id="2738" name="Google Shape;2738;p65"/>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p6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Full Model vs Hybrid Model </a:t>
            </a:r>
            <a:endParaRPr/>
          </a:p>
        </p:txBody>
      </p:sp>
      <p:sp>
        <p:nvSpPr>
          <p:cNvPr id="2744" name="Google Shape;2744;p66"/>
          <p:cNvSpPr/>
          <p:nvPr/>
        </p:nvSpPr>
        <p:spPr>
          <a:xfrm>
            <a:off x="2038425" y="1769800"/>
            <a:ext cx="1627500" cy="143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Fjalla One"/>
                <a:ea typeface="Fjalla One"/>
                <a:cs typeface="Fjalla One"/>
                <a:sym typeface="Fjalla One"/>
              </a:rPr>
              <a:t>Full Model</a:t>
            </a:r>
            <a:endParaRPr>
              <a:solidFill>
                <a:srgbClr val="F2F2F2"/>
              </a:solidFill>
              <a:latin typeface="Fjalla One"/>
              <a:ea typeface="Fjalla One"/>
              <a:cs typeface="Fjalla One"/>
              <a:sym typeface="Fjalla One"/>
            </a:endParaRPr>
          </a:p>
        </p:txBody>
      </p:sp>
      <p:sp>
        <p:nvSpPr>
          <p:cNvPr id="2745" name="Google Shape;2745;p66"/>
          <p:cNvSpPr/>
          <p:nvPr/>
        </p:nvSpPr>
        <p:spPr>
          <a:xfrm>
            <a:off x="5406475" y="1693075"/>
            <a:ext cx="1627500" cy="1430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jalla One"/>
                <a:ea typeface="Fjalla One"/>
                <a:cs typeface="Fjalla One"/>
                <a:sym typeface="Fjalla One"/>
              </a:rPr>
              <a:t>Hybrid Model</a:t>
            </a:r>
            <a:endParaRPr>
              <a:solidFill>
                <a:schemeClr val="lt1"/>
              </a:solidFill>
              <a:latin typeface="Fjalla One"/>
              <a:ea typeface="Fjalla One"/>
              <a:cs typeface="Fjalla One"/>
              <a:sym typeface="Fjalla One"/>
            </a:endParaRPr>
          </a:p>
        </p:txBody>
      </p:sp>
      <p:sp>
        <p:nvSpPr>
          <p:cNvPr id="2746" name="Google Shape;2746;p66"/>
          <p:cNvSpPr txBox="1"/>
          <p:nvPr/>
        </p:nvSpPr>
        <p:spPr>
          <a:xfrm>
            <a:off x="1825125" y="3318375"/>
            <a:ext cx="23544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500"/>
              </a:spcAft>
              <a:buNone/>
            </a:pPr>
            <a:r>
              <a:rPr lang="en" sz="1100">
                <a:latin typeface="Barlow Semi Condensed"/>
                <a:ea typeface="Barlow Semi Condensed"/>
                <a:cs typeface="Barlow Semi Condensed"/>
                <a:sym typeface="Barlow Semi Condensed"/>
              </a:rPr>
              <a:t>All variables in the dataset are included</a:t>
            </a:r>
            <a:endParaRPr>
              <a:latin typeface="Barlow Semi Condensed"/>
              <a:ea typeface="Barlow Semi Condensed"/>
              <a:cs typeface="Barlow Semi Condensed"/>
              <a:sym typeface="Barlow Semi Condensed"/>
            </a:endParaRPr>
          </a:p>
        </p:txBody>
      </p:sp>
      <p:sp>
        <p:nvSpPr>
          <p:cNvPr id="2747" name="Google Shape;2747;p66"/>
          <p:cNvSpPr txBox="1"/>
          <p:nvPr/>
        </p:nvSpPr>
        <p:spPr>
          <a:xfrm>
            <a:off x="5435825" y="3199875"/>
            <a:ext cx="2054400" cy="54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500"/>
              </a:spcAft>
              <a:buNone/>
            </a:pPr>
            <a:r>
              <a:rPr lang="en" sz="1100">
                <a:latin typeface="Barlow Semi Condensed"/>
                <a:ea typeface="Barlow Semi Condensed"/>
                <a:cs typeface="Barlow Semi Condensed"/>
                <a:sym typeface="Barlow Semi Condensed"/>
              </a:rPr>
              <a:t>Variables are selected based on our logistic regression model</a:t>
            </a:r>
            <a:endParaRPr>
              <a:latin typeface="Barlow Semi Condensed"/>
              <a:ea typeface="Barlow Semi Condensed"/>
              <a:cs typeface="Barlow Semi Condensed"/>
              <a:sym typeface="Barlow Semi Condensed"/>
            </a:endParaRPr>
          </a:p>
        </p:txBody>
      </p:sp>
      <p:sp>
        <p:nvSpPr>
          <p:cNvPr id="2748" name="Google Shape;2748;p66"/>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67"/>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Condensed"/>
                <a:ea typeface="Roboto Condensed"/>
                <a:cs typeface="Roboto Condensed"/>
                <a:sym typeface="Roboto Condensed"/>
              </a:rPr>
              <a:t>Binary Prediction (Fraud_found&lt;= 0.5, </a:t>
            </a:r>
            <a:r>
              <a:rPr b="1" lang="en" sz="2000">
                <a:solidFill>
                  <a:schemeClr val="dk1"/>
                </a:solidFill>
                <a:latin typeface="Roboto Condensed"/>
                <a:ea typeface="Roboto Condensed"/>
                <a:cs typeface="Roboto Condensed"/>
                <a:sym typeface="Roboto Condensed"/>
              </a:rPr>
              <a:t>Fraud_found&gt; 0.5</a:t>
            </a:r>
            <a:r>
              <a:rPr b="1" lang="en" sz="2000">
                <a:solidFill>
                  <a:schemeClr val="dk1"/>
                </a:solidFill>
                <a:latin typeface="Roboto Condensed"/>
                <a:ea typeface="Roboto Condensed"/>
                <a:cs typeface="Roboto Condensed"/>
                <a:sym typeface="Roboto Condensed"/>
              </a:rPr>
              <a:t>) </a:t>
            </a:r>
            <a:endParaRPr>
              <a:solidFill>
                <a:schemeClr val="dk1"/>
              </a:solidFill>
            </a:endParaRPr>
          </a:p>
        </p:txBody>
      </p:sp>
      <p:graphicFrame>
        <p:nvGraphicFramePr>
          <p:cNvPr id="2754" name="Google Shape;2754;p67"/>
          <p:cNvGraphicFramePr/>
          <p:nvPr/>
        </p:nvGraphicFramePr>
        <p:xfrm>
          <a:off x="530350" y="1647813"/>
          <a:ext cx="3000000" cy="3000000"/>
        </p:xfrm>
        <a:graphic>
          <a:graphicData uri="http://schemas.openxmlformats.org/drawingml/2006/table">
            <a:tbl>
              <a:tblPr>
                <a:noFill/>
                <a:tableStyleId>{BF4FAD79-62FA-44BE-891C-8AB6D8B6412E}</a:tableStyleId>
              </a:tblPr>
              <a:tblGrid>
                <a:gridCol w="1600950"/>
                <a:gridCol w="1616200"/>
                <a:gridCol w="1600950"/>
                <a:gridCol w="1600950"/>
                <a:gridCol w="1600950"/>
              </a:tblGrid>
              <a:tr h="685800">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Model</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7D3E6"/>
                    </a:solidFill>
                  </a:tcPr>
                </a:tc>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Trainset </a:t>
                      </a:r>
                      <a:r>
                        <a:rPr b="1" lang="en" sz="1800">
                          <a:solidFill>
                            <a:srgbClr val="3F5378"/>
                          </a:solidFill>
                          <a:latin typeface="Roboto Condensed"/>
                          <a:ea typeface="Roboto Condensed"/>
                          <a:cs typeface="Roboto Condensed"/>
                          <a:sym typeface="Roboto Condensed"/>
                        </a:rPr>
                        <a:t>Accuracy</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solidFill>
                      <a:srgbClr val="E0E4E9"/>
                    </a:solidFill>
                  </a:tcPr>
                </a:tc>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Trainset Sensitivity </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solidFill>
                      <a:srgbClr val="E0E4E9"/>
                    </a:solidFill>
                  </a:tcPr>
                </a:tc>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Testset Accuracy</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solidFill>
                      <a:srgbClr val="E0E4E9"/>
                    </a:solidFill>
                  </a:tcPr>
                </a:tc>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Testset Sensitivity</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solidFill>
                      <a:srgbClr val="E0E4E9"/>
                    </a:solidFill>
                  </a:tcPr>
                </a:tc>
              </a:tr>
              <a:tr h="685800">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Full Model</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7D3E6"/>
                    </a:solidFill>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1.00</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1.00</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0.64</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0.62</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r>
              <a:tr h="685800">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Hybrid Model</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7D3E6"/>
                    </a:solidFill>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0.79</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0.64</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0.63</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0.87</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r>
            </a:tbl>
          </a:graphicData>
        </a:graphic>
      </p:graphicFrame>
      <p:sp>
        <p:nvSpPr>
          <p:cNvPr id="2755" name="Google Shape;2755;p67"/>
          <p:cNvSpPr/>
          <p:nvPr/>
        </p:nvSpPr>
        <p:spPr>
          <a:xfrm>
            <a:off x="539250" y="3111000"/>
            <a:ext cx="7912200" cy="6636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grpSp>
        <p:nvGrpSpPr>
          <p:cNvPr id="2761" name="Google Shape;2761;p68"/>
          <p:cNvGrpSpPr/>
          <p:nvPr/>
        </p:nvGrpSpPr>
        <p:grpSpPr>
          <a:xfrm>
            <a:off x="1819024" y="4427216"/>
            <a:ext cx="175013" cy="27000"/>
            <a:chOff x="5662375" y="212375"/>
            <a:chExt cx="175013" cy="27000"/>
          </a:xfrm>
        </p:grpSpPr>
        <p:sp>
          <p:nvSpPr>
            <p:cNvPr id="2762" name="Google Shape;2762;p6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63" name="Google Shape;2763;p6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64" name="Google Shape;2764;p6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65" name="Google Shape;2765;p68"/>
          <p:cNvGrpSpPr/>
          <p:nvPr/>
        </p:nvGrpSpPr>
        <p:grpSpPr>
          <a:xfrm>
            <a:off x="4484494" y="4427228"/>
            <a:ext cx="175013" cy="27000"/>
            <a:chOff x="5662375" y="212375"/>
            <a:chExt cx="175013" cy="27000"/>
          </a:xfrm>
        </p:grpSpPr>
        <p:sp>
          <p:nvSpPr>
            <p:cNvPr id="2766" name="Google Shape;2766;p6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67" name="Google Shape;2767;p6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68" name="Google Shape;2768;p6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69" name="Google Shape;2769;p68"/>
          <p:cNvGrpSpPr/>
          <p:nvPr/>
        </p:nvGrpSpPr>
        <p:grpSpPr>
          <a:xfrm>
            <a:off x="7149964" y="4427216"/>
            <a:ext cx="175013" cy="27000"/>
            <a:chOff x="5662375" y="212375"/>
            <a:chExt cx="175013" cy="27000"/>
          </a:xfrm>
        </p:grpSpPr>
        <p:sp>
          <p:nvSpPr>
            <p:cNvPr id="2770" name="Google Shape;2770;p6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71" name="Google Shape;2771;p6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72" name="Google Shape;2772;p6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73" name="Google Shape;2773;p68"/>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a:t>
            </a:r>
            <a:endParaRPr/>
          </a:p>
        </p:txBody>
      </p:sp>
      <p:sp>
        <p:nvSpPr>
          <p:cNvPr id="2774" name="Google Shape;2774;p68"/>
          <p:cNvSpPr txBox="1"/>
          <p:nvPr>
            <p:ph idx="1" type="subTitle"/>
          </p:nvPr>
        </p:nvSpPr>
        <p:spPr>
          <a:xfrm>
            <a:off x="3689600" y="2413250"/>
            <a:ext cx="20970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Fluctuating</a:t>
            </a:r>
            <a:r>
              <a:rPr lang="en" sz="2400"/>
              <a:t> Model accuracy</a:t>
            </a:r>
            <a:endParaRPr sz="2400"/>
          </a:p>
        </p:txBody>
      </p:sp>
      <p:sp>
        <p:nvSpPr>
          <p:cNvPr id="2775" name="Google Shape;2775;p68"/>
          <p:cNvSpPr txBox="1"/>
          <p:nvPr>
            <p:ph idx="2" type="subTitle"/>
          </p:nvPr>
        </p:nvSpPr>
        <p:spPr>
          <a:xfrm>
            <a:off x="1024128" y="254196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Blackbox</a:t>
            </a:r>
            <a:endParaRPr sz="2400"/>
          </a:p>
        </p:txBody>
      </p:sp>
      <p:sp>
        <p:nvSpPr>
          <p:cNvPr id="2776" name="Google Shape;2776;p68"/>
          <p:cNvSpPr txBox="1"/>
          <p:nvPr>
            <p:ph idx="3" type="subTitle"/>
          </p:nvPr>
        </p:nvSpPr>
        <p:spPr>
          <a:xfrm>
            <a:off x="6355074" y="2589750"/>
            <a:ext cx="22005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Time Consuming</a:t>
            </a:r>
            <a:endParaRPr sz="2400"/>
          </a:p>
        </p:txBody>
      </p:sp>
      <p:sp>
        <p:nvSpPr>
          <p:cNvPr id="2777" name="Google Shape;2777;p68"/>
          <p:cNvSpPr txBox="1"/>
          <p:nvPr>
            <p:ph idx="4" type="subTitle"/>
          </p:nvPr>
        </p:nvSpPr>
        <p:spPr>
          <a:xfrm>
            <a:off x="3586100" y="3405775"/>
            <a:ext cx="22005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Random Initialisation </a:t>
            </a:r>
            <a:r>
              <a:rPr lang="en" sz="1400">
                <a:solidFill>
                  <a:srgbClr val="292929"/>
                </a:solidFill>
                <a:highlight>
                  <a:srgbClr val="FFFFFF"/>
                </a:highlight>
              </a:rPr>
              <a:t>of weights as the starting point </a:t>
            </a:r>
            <a:endParaRPr sz="1400"/>
          </a:p>
        </p:txBody>
      </p:sp>
      <p:sp>
        <p:nvSpPr>
          <p:cNvPr id="2778" name="Google Shape;2778;p68"/>
          <p:cNvSpPr txBox="1"/>
          <p:nvPr>
            <p:ph idx="5" type="subTitle"/>
          </p:nvPr>
        </p:nvSpPr>
        <p:spPr>
          <a:xfrm>
            <a:off x="688200" y="3133975"/>
            <a:ext cx="2436600" cy="1622700"/>
          </a:xfrm>
          <a:prstGeom prst="rect">
            <a:avLst/>
          </a:prstGeom>
        </p:spPr>
        <p:txBody>
          <a:bodyPr anchorCtr="0" anchor="t" bIns="91425" lIns="91425" spcFirstLastPara="1" rIns="91425" wrap="square" tIns="91425">
            <a:noAutofit/>
          </a:bodyPr>
          <a:lstStyle/>
          <a:p>
            <a:pPr indent="0" lvl="0" marL="0" rtl="0" algn="ctr">
              <a:lnSpc>
                <a:spcPct val="156521"/>
              </a:lnSpc>
              <a:spcBef>
                <a:spcPts val="1100"/>
              </a:spcBef>
              <a:spcAft>
                <a:spcPts val="0"/>
              </a:spcAft>
              <a:buNone/>
            </a:pPr>
            <a:r>
              <a:rPr lang="en" sz="1400"/>
              <a:t>Unexplained functioning of the network: This reduces trust in the network. </a:t>
            </a:r>
            <a:endParaRPr sz="1400"/>
          </a:p>
          <a:p>
            <a:pPr indent="0" lvl="0" marL="0" rtl="0" algn="ctr">
              <a:spcBef>
                <a:spcPts val="1100"/>
              </a:spcBef>
              <a:spcAft>
                <a:spcPts val="0"/>
              </a:spcAft>
              <a:buNone/>
            </a:pPr>
            <a:r>
              <a:t/>
            </a:r>
            <a:endParaRPr sz="1400"/>
          </a:p>
        </p:txBody>
      </p:sp>
      <p:sp>
        <p:nvSpPr>
          <p:cNvPr id="2779" name="Google Shape;2779;p68"/>
          <p:cNvSpPr txBox="1"/>
          <p:nvPr>
            <p:ph idx="6" type="subTitle"/>
          </p:nvPr>
        </p:nvSpPr>
        <p:spPr>
          <a:xfrm>
            <a:off x="6292800" y="3405775"/>
            <a:ext cx="22005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It takes a long time to train neural network model</a:t>
            </a:r>
            <a:endParaRPr sz="1400">
              <a:latin typeface="Barlow Semi Condensed"/>
              <a:ea typeface="Barlow Semi Condensed"/>
              <a:cs typeface="Barlow Semi Condensed"/>
              <a:sym typeface="Barlow Semi Condensed"/>
            </a:endParaRPr>
          </a:p>
        </p:txBody>
      </p:sp>
      <p:grpSp>
        <p:nvGrpSpPr>
          <p:cNvPr id="2780" name="Google Shape;2780;p68"/>
          <p:cNvGrpSpPr/>
          <p:nvPr/>
        </p:nvGrpSpPr>
        <p:grpSpPr>
          <a:xfrm>
            <a:off x="1696099" y="1908349"/>
            <a:ext cx="420796" cy="370732"/>
            <a:chOff x="-3137650" y="2067900"/>
            <a:chExt cx="291450" cy="256775"/>
          </a:xfrm>
        </p:grpSpPr>
        <p:sp>
          <p:nvSpPr>
            <p:cNvPr id="2781" name="Google Shape;2781;p68"/>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82" name="Google Shape;2782;p68"/>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83" name="Google Shape;2783;p68"/>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grpSp>
        <p:nvGrpSpPr>
          <p:cNvPr id="2784" name="Google Shape;2784;p68"/>
          <p:cNvGrpSpPr/>
          <p:nvPr/>
        </p:nvGrpSpPr>
        <p:grpSpPr>
          <a:xfrm>
            <a:off x="4361602" y="1908360"/>
            <a:ext cx="420796" cy="421770"/>
            <a:chOff x="-3137650" y="2408950"/>
            <a:chExt cx="291450" cy="292125"/>
          </a:xfrm>
        </p:grpSpPr>
        <p:sp>
          <p:nvSpPr>
            <p:cNvPr id="2785" name="Google Shape;2785;p68"/>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86" name="Google Shape;2786;p68"/>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87" name="Google Shape;2787;p68"/>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88" name="Google Shape;2788;p68"/>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89" name="Google Shape;2789;p68"/>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grpSp>
        <p:nvGrpSpPr>
          <p:cNvPr id="2790" name="Google Shape;2790;p68"/>
          <p:cNvGrpSpPr/>
          <p:nvPr/>
        </p:nvGrpSpPr>
        <p:grpSpPr>
          <a:xfrm>
            <a:off x="7027102" y="1909371"/>
            <a:ext cx="421914" cy="420759"/>
            <a:chOff x="-2571737" y="2403625"/>
            <a:chExt cx="292225" cy="291425"/>
          </a:xfrm>
        </p:grpSpPr>
        <p:sp>
          <p:nvSpPr>
            <p:cNvPr id="2791" name="Google Shape;2791;p68"/>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92" name="Google Shape;2792;p68"/>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93" name="Google Shape;2793;p68"/>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94" name="Google Shape;2794;p68"/>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95" name="Google Shape;2795;p68"/>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96" name="Google Shape;2796;p68"/>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797" name="Google Shape;2797;p68"/>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sp>
        <p:nvSpPr>
          <p:cNvPr id="2798" name="Google Shape;2798;p68"/>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69"/>
          <p:cNvSpPr txBox="1"/>
          <p:nvPr>
            <p:ph type="title"/>
          </p:nvPr>
        </p:nvSpPr>
        <p:spPr>
          <a:xfrm>
            <a:off x="2593350" y="2407075"/>
            <a:ext cx="39573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Random Forest</a:t>
            </a:r>
            <a:endParaRPr sz="4700"/>
          </a:p>
        </p:txBody>
      </p:sp>
      <p:sp>
        <p:nvSpPr>
          <p:cNvPr id="2804" name="Google Shape;2804;p69"/>
          <p:cNvSpPr txBox="1"/>
          <p:nvPr>
            <p:ph idx="2" type="title"/>
          </p:nvPr>
        </p:nvSpPr>
        <p:spPr>
          <a:xfrm>
            <a:off x="2699950" y="14304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805" name="Google Shape;2805;p69"/>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70"/>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Random Forest</a:t>
            </a:r>
            <a:endParaRPr/>
          </a:p>
        </p:txBody>
      </p:sp>
      <p:sp>
        <p:nvSpPr>
          <p:cNvPr id="2811" name="Google Shape;2811;p70"/>
          <p:cNvSpPr txBox="1"/>
          <p:nvPr/>
        </p:nvSpPr>
        <p:spPr>
          <a:xfrm>
            <a:off x="4842775" y="3608750"/>
            <a:ext cx="59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12" name="Google Shape;2812;p70"/>
          <p:cNvPicPr preferRelativeResize="0"/>
          <p:nvPr/>
        </p:nvPicPr>
        <p:blipFill>
          <a:blip r:embed="rId3">
            <a:alphaModFix/>
          </a:blip>
          <a:stretch>
            <a:fillRect/>
          </a:stretch>
        </p:blipFill>
        <p:spPr>
          <a:xfrm>
            <a:off x="1629250" y="1204300"/>
            <a:ext cx="6236975" cy="3550075"/>
          </a:xfrm>
          <a:prstGeom prst="rect">
            <a:avLst/>
          </a:prstGeom>
          <a:noFill/>
          <a:ln>
            <a:noFill/>
          </a:ln>
        </p:spPr>
      </p:pic>
      <p:sp>
        <p:nvSpPr>
          <p:cNvPr id="2813" name="Google Shape;2813;p70"/>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17" name="Shape 2817"/>
        <p:cNvGrpSpPr/>
        <p:nvPr/>
      </p:nvGrpSpPr>
      <p:grpSpPr>
        <a:xfrm>
          <a:off x="0" y="0"/>
          <a:ext cx="0" cy="0"/>
          <a:chOff x="0" y="0"/>
          <a:chExt cx="0" cy="0"/>
        </a:xfrm>
      </p:grpSpPr>
      <p:sp>
        <p:nvSpPr>
          <p:cNvPr id="2818" name="Google Shape;2818;p71"/>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solidFill>
                  <a:srgbClr val="222222"/>
                </a:solidFill>
              </a:rPr>
              <a:t>Mathematical concepts behind Decision Tree</a:t>
            </a:r>
            <a:endParaRPr>
              <a:solidFill>
                <a:srgbClr val="222222"/>
              </a:solidFill>
            </a:endParaRPr>
          </a:p>
          <a:p>
            <a:pPr indent="0" lvl="0" marL="0" rtl="0" algn="ctr">
              <a:spcBef>
                <a:spcPts val="400"/>
              </a:spcBef>
              <a:spcAft>
                <a:spcPts val="0"/>
              </a:spcAft>
              <a:buNone/>
            </a:pPr>
            <a:r>
              <a:t/>
            </a:r>
            <a:endParaRPr/>
          </a:p>
        </p:txBody>
      </p:sp>
      <p:pic>
        <p:nvPicPr>
          <p:cNvPr id="2819" name="Google Shape;2819;p71"/>
          <p:cNvPicPr preferRelativeResize="0"/>
          <p:nvPr/>
        </p:nvPicPr>
        <p:blipFill>
          <a:blip r:embed="rId3">
            <a:alphaModFix/>
          </a:blip>
          <a:stretch>
            <a:fillRect/>
          </a:stretch>
        </p:blipFill>
        <p:spPr>
          <a:xfrm>
            <a:off x="723750" y="1334975"/>
            <a:ext cx="5162550" cy="781050"/>
          </a:xfrm>
          <a:prstGeom prst="rect">
            <a:avLst/>
          </a:prstGeom>
          <a:noFill/>
          <a:ln>
            <a:noFill/>
          </a:ln>
        </p:spPr>
      </p:pic>
      <p:pic>
        <p:nvPicPr>
          <p:cNvPr id="2820" name="Google Shape;2820;p71"/>
          <p:cNvPicPr preferRelativeResize="0"/>
          <p:nvPr/>
        </p:nvPicPr>
        <p:blipFill>
          <a:blip r:embed="rId4">
            <a:alphaModFix/>
          </a:blip>
          <a:stretch>
            <a:fillRect/>
          </a:stretch>
        </p:blipFill>
        <p:spPr>
          <a:xfrm>
            <a:off x="152400" y="2268425"/>
            <a:ext cx="8839202" cy="14634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pic>
        <p:nvPicPr>
          <p:cNvPr id="2165" name="Google Shape;2165;p36"/>
          <p:cNvPicPr preferRelativeResize="0"/>
          <p:nvPr/>
        </p:nvPicPr>
        <p:blipFill>
          <a:blip r:embed="rId3">
            <a:alphaModFix/>
          </a:blip>
          <a:stretch>
            <a:fillRect/>
          </a:stretch>
        </p:blipFill>
        <p:spPr>
          <a:xfrm rot="2700050">
            <a:off x="3673960" y="1834710"/>
            <a:ext cx="1806755" cy="1806755"/>
          </a:xfrm>
          <a:prstGeom prst="rect">
            <a:avLst/>
          </a:prstGeom>
          <a:noFill/>
          <a:ln>
            <a:noFill/>
          </a:ln>
        </p:spPr>
      </p:pic>
      <p:sp>
        <p:nvSpPr>
          <p:cNvPr id="2166" name="Google Shape;2166;p36"/>
          <p:cNvSpPr/>
          <p:nvPr/>
        </p:nvSpPr>
        <p:spPr>
          <a:xfrm>
            <a:off x="1078275" y="272675"/>
            <a:ext cx="7126500" cy="63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Fjalla One"/>
                <a:ea typeface="Fjalla One"/>
                <a:cs typeface="Fjalla One"/>
                <a:sym typeface="Fjalla One"/>
              </a:rPr>
              <a:t>Business Problem</a:t>
            </a:r>
            <a:endParaRPr sz="3000">
              <a:latin typeface="Fjalla One"/>
              <a:ea typeface="Fjalla One"/>
              <a:cs typeface="Fjalla One"/>
              <a:sym typeface="Fjalla One"/>
            </a:endParaRPr>
          </a:p>
        </p:txBody>
      </p:sp>
      <p:pic>
        <p:nvPicPr>
          <p:cNvPr id="2167" name="Google Shape;2167;p36"/>
          <p:cNvPicPr preferRelativeResize="0"/>
          <p:nvPr/>
        </p:nvPicPr>
        <p:blipFill>
          <a:blip r:embed="rId4">
            <a:alphaModFix/>
          </a:blip>
          <a:stretch>
            <a:fillRect/>
          </a:stretch>
        </p:blipFill>
        <p:spPr>
          <a:xfrm>
            <a:off x="6468713" y="1126950"/>
            <a:ext cx="863900" cy="863900"/>
          </a:xfrm>
          <a:prstGeom prst="rect">
            <a:avLst/>
          </a:prstGeom>
          <a:noFill/>
          <a:ln>
            <a:noFill/>
          </a:ln>
        </p:spPr>
      </p:pic>
      <p:sp>
        <p:nvSpPr>
          <p:cNvPr id="2168" name="Google Shape;2168;p36"/>
          <p:cNvSpPr txBox="1"/>
          <p:nvPr/>
        </p:nvSpPr>
        <p:spPr>
          <a:xfrm>
            <a:off x="1811388" y="1347400"/>
            <a:ext cx="48336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Barlow Semi Condensed"/>
                <a:ea typeface="Barlow Semi Condensed"/>
                <a:cs typeface="Barlow Semi Condensed"/>
                <a:sym typeface="Barlow Semi Condensed"/>
              </a:rPr>
              <a:t>Increasing trend of insurance fraud</a:t>
            </a:r>
            <a:endParaRPr sz="2100"/>
          </a:p>
        </p:txBody>
      </p:sp>
      <p:sp>
        <p:nvSpPr>
          <p:cNvPr id="2169" name="Google Shape;2169;p36"/>
          <p:cNvSpPr txBox="1"/>
          <p:nvPr/>
        </p:nvSpPr>
        <p:spPr>
          <a:xfrm>
            <a:off x="4228454" y="2068550"/>
            <a:ext cx="700800" cy="646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Fjalla One"/>
                <a:ea typeface="Fjalla One"/>
                <a:cs typeface="Fjalla One"/>
                <a:sym typeface="Fjalla One"/>
              </a:rPr>
              <a:t>3x</a:t>
            </a:r>
            <a:endParaRPr sz="3000">
              <a:latin typeface="Fjalla One"/>
              <a:ea typeface="Fjalla One"/>
              <a:cs typeface="Fjalla One"/>
              <a:sym typeface="Fjalla One"/>
            </a:endParaRPr>
          </a:p>
        </p:txBody>
      </p:sp>
      <p:sp>
        <p:nvSpPr>
          <p:cNvPr id="2170" name="Google Shape;2170;p36"/>
          <p:cNvSpPr txBox="1"/>
          <p:nvPr/>
        </p:nvSpPr>
        <p:spPr>
          <a:xfrm>
            <a:off x="3289113" y="2715050"/>
            <a:ext cx="700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Barlow Semi Condensed"/>
                <a:ea typeface="Barlow Semi Condensed"/>
                <a:cs typeface="Barlow Semi Condensed"/>
                <a:sym typeface="Barlow Semi Condensed"/>
              </a:rPr>
              <a:t>2018</a:t>
            </a:r>
            <a:endParaRPr sz="2000">
              <a:latin typeface="Barlow Semi Condensed"/>
              <a:ea typeface="Barlow Semi Condensed"/>
              <a:cs typeface="Barlow Semi Condensed"/>
              <a:sym typeface="Barlow Semi Condensed"/>
            </a:endParaRPr>
          </a:p>
        </p:txBody>
      </p:sp>
      <p:sp>
        <p:nvSpPr>
          <p:cNvPr id="2171" name="Google Shape;2171;p36"/>
          <p:cNvSpPr txBox="1"/>
          <p:nvPr/>
        </p:nvSpPr>
        <p:spPr>
          <a:xfrm>
            <a:off x="5101213" y="2715050"/>
            <a:ext cx="700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Barlow Semi Condensed"/>
                <a:ea typeface="Barlow Semi Condensed"/>
                <a:cs typeface="Barlow Semi Condensed"/>
                <a:sym typeface="Barlow Semi Condensed"/>
              </a:rPr>
              <a:t>2022</a:t>
            </a:r>
            <a:endParaRPr sz="2000">
              <a:latin typeface="Barlow Semi Condensed"/>
              <a:ea typeface="Barlow Semi Condensed"/>
              <a:cs typeface="Barlow Semi Condensed"/>
              <a:sym typeface="Barlow Semi Condensed"/>
            </a:endParaRPr>
          </a:p>
        </p:txBody>
      </p:sp>
      <p:sp>
        <p:nvSpPr>
          <p:cNvPr id="2172" name="Google Shape;2172;p36"/>
          <p:cNvSpPr txBox="1"/>
          <p:nvPr/>
        </p:nvSpPr>
        <p:spPr>
          <a:xfrm>
            <a:off x="1553200" y="3476875"/>
            <a:ext cx="60483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300">
                <a:latin typeface="Barlow Semi Condensed"/>
                <a:ea typeface="Barlow Semi Condensed"/>
                <a:cs typeface="Barlow Semi Condensed"/>
                <a:sym typeface="Barlow Semi Condensed"/>
              </a:rPr>
              <a:t>20% of all motor insurance claims are fraudulent. </a:t>
            </a:r>
            <a:endParaRPr/>
          </a:p>
        </p:txBody>
      </p:sp>
      <p:pic>
        <p:nvPicPr>
          <p:cNvPr id="2173" name="Google Shape;2173;p36"/>
          <p:cNvPicPr preferRelativeResize="0"/>
          <p:nvPr/>
        </p:nvPicPr>
        <p:blipFill>
          <a:blip r:embed="rId5">
            <a:alphaModFix/>
          </a:blip>
          <a:stretch>
            <a:fillRect/>
          </a:stretch>
        </p:blipFill>
        <p:spPr>
          <a:xfrm>
            <a:off x="7515575" y="3353225"/>
            <a:ext cx="786100" cy="786100"/>
          </a:xfrm>
          <a:prstGeom prst="rect">
            <a:avLst/>
          </a:prstGeom>
          <a:noFill/>
          <a:ln>
            <a:noFill/>
          </a:ln>
        </p:spPr>
      </p:pic>
      <p:pic>
        <p:nvPicPr>
          <p:cNvPr id="2174" name="Google Shape;2174;p36"/>
          <p:cNvPicPr preferRelativeResize="0"/>
          <p:nvPr/>
        </p:nvPicPr>
        <p:blipFill>
          <a:blip r:embed="rId6">
            <a:alphaModFix/>
          </a:blip>
          <a:stretch>
            <a:fillRect/>
          </a:stretch>
        </p:blipFill>
        <p:spPr>
          <a:xfrm>
            <a:off x="775200" y="3314325"/>
            <a:ext cx="863900" cy="863900"/>
          </a:xfrm>
          <a:prstGeom prst="rect">
            <a:avLst/>
          </a:prstGeom>
          <a:noFill/>
          <a:ln>
            <a:noFill/>
          </a:ln>
        </p:spPr>
      </p:pic>
      <p:pic>
        <p:nvPicPr>
          <p:cNvPr id="2175" name="Google Shape;2175;p36"/>
          <p:cNvPicPr preferRelativeResize="0"/>
          <p:nvPr/>
        </p:nvPicPr>
        <p:blipFill>
          <a:blip r:embed="rId7">
            <a:alphaModFix/>
          </a:blip>
          <a:stretch>
            <a:fillRect/>
          </a:stretch>
        </p:blipFill>
        <p:spPr>
          <a:xfrm>
            <a:off x="4642238" y="2171025"/>
            <a:ext cx="284451" cy="441550"/>
          </a:xfrm>
          <a:prstGeom prst="rect">
            <a:avLst/>
          </a:prstGeom>
          <a:noFill/>
          <a:ln>
            <a:noFill/>
          </a:ln>
        </p:spPr>
      </p:pic>
      <p:sp>
        <p:nvSpPr>
          <p:cNvPr id="2176" name="Google Shape;2176;p36"/>
          <p:cNvSpPr txBox="1"/>
          <p:nvPr>
            <p:ph idx="4294967295" type="subTitle"/>
          </p:nvPr>
        </p:nvSpPr>
        <p:spPr>
          <a:xfrm>
            <a:off x="7879204" y="4675755"/>
            <a:ext cx="12648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Ananya Balehithlu</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1000"/>
                                        <p:tgtEl>
                                          <p:spTgt spid="2165"/>
                                        </p:tgtEl>
                                      </p:cBhvr>
                                    </p:animEffect>
                                  </p:childTnLst>
                                </p:cTn>
                              </p:par>
                              <p:par>
                                <p:cTn fill="hold" nodeType="withEffect" presetClass="entr" presetID="10" presetSubtype="0">
                                  <p:stCondLst>
                                    <p:cond delay="0"/>
                                  </p:stCondLst>
                                  <p:childTnLst>
                                    <p:set>
                                      <p:cBhvr>
                                        <p:cTn dur="1" fill="hold">
                                          <p:stCondLst>
                                            <p:cond delay="0"/>
                                          </p:stCondLst>
                                        </p:cTn>
                                        <p:tgtEl>
                                          <p:spTgt spid="2169"/>
                                        </p:tgtEl>
                                        <p:attrNameLst>
                                          <p:attrName>style.visibility</p:attrName>
                                        </p:attrNameLst>
                                      </p:cBhvr>
                                      <p:to>
                                        <p:strVal val="visible"/>
                                      </p:to>
                                    </p:set>
                                    <p:animEffect filter="fade" transition="in">
                                      <p:cBhvr>
                                        <p:cTn dur="1000"/>
                                        <p:tgtEl>
                                          <p:spTgt spid="2169"/>
                                        </p:tgtEl>
                                      </p:cBhvr>
                                    </p:animEffect>
                                  </p:childTnLst>
                                </p:cTn>
                              </p:par>
                              <p:par>
                                <p:cTn fill="hold" nodeType="withEffect" presetClass="entr" presetID="10" presetSubtype="0">
                                  <p:stCondLst>
                                    <p:cond delay="0"/>
                                  </p:stCondLst>
                                  <p:childTnLst>
                                    <p:set>
                                      <p:cBhvr>
                                        <p:cTn dur="1" fill="hold">
                                          <p:stCondLst>
                                            <p:cond delay="0"/>
                                          </p:stCondLst>
                                        </p:cTn>
                                        <p:tgtEl>
                                          <p:spTgt spid="2170"/>
                                        </p:tgtEl>
                                        <p:attrNameLst>
                                          <p:attrName>style.visibility</p:attrName>
                                        </p:attrNameLst>
                                      </p:cBhvr>
                                      <p:to>
                                        <p:strVal val="visible"/>
                                      </p:to>
                                    </p:set>
                                    <p:animEffect filter="fade" transition="in">
                                      <p:cBhvr>
                                        <p:cTn dur="1000"/>
                                        <p:tgtEl>
                                          <p:spTgt spid="2170"/>
                                        </p:tgtEl>
                                      </p:cBhvr>
                                    </p:animEffect>
                                  </p:childTnLst>
                                </p:cTn>
                              </p:par>
                              <p:par>
                                <p:cTn fill="hold" nodeType="withEffect" presetClass="entr" presetID="10" presetSubtype="0">
                                  <p:stCondLst>
                                    <p:cond delay="0"/>
                                  </p:stCondLst>
                                  <p:childTnLst>
                                    <p:set>
                                      <p:cBhvr>
                                        <p:cTn dur="1" fill="hold">
                                          <p:stCondLst>
                                            <p:cond delay="0"/>
                                          </p:stCondLst>
                                        </p:cTn>
                                        <p:tgtEl>
                                          <p:spTgt spid="2171"/>
                                        </p:tgtEl>
                                        <p:attrNameLst>
                                          <p:attrName>style.visibility</p:attrName>
                                        </p:attrNameLst>
                                      </p:cBhvr>
                                      <p:to>
                                        <p:strVal val="visible"/>
                                      </p:to>
                                    </p:set>
                                    <p:animEffect filter="fade" transition="in">
                                      <p:cBhvr>
                                        <p:cTn dur="1000"/>
                                        <p:tgtEl>
                                          <p:spTgt spid="2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2"/>
                                        </p:tgtEl>
                                        <p:attrNameLst>
                                          <p:attrName>style.visibility</p:attrName>
                                        </p:attrNameLst>
                                      </p:cBhvr>
                                      <p:to>
                                        <p:strVal val="visible"/>
                                      </p:to>
                                    </p:set>
                                    <p:animEffect filter="fade" transition="in">
                                      <p:cBhvr>
                                        <p:cTn dur="1000"/>
                                        <p:tgtEl>
                                          <p:spTgt spid="2172"/>
                                        </p:tgtEl>
                                      </p:cBhvr>
                                    </p:animEffect>
                                  </p:childTnLst>
                                </p:cTn>
                              </p:par>
                              <p:par>
                                <p:cTn fill="hold" nodeType="with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1000"/>
                                        <p:tgtEl>
                                          <p:spTgt spid="2174"/>
                                        </p:tgtEl>
                                      </p:cBhvr>
                                    </p:animEffect>
                                  </p:childTnLst>
                                </p:cTn>
                              </p:par>
                              <p:par>
                                <p:cTn fill="hold" nodeType="withEffect" presetClass="entr" presetID="10" presetSubtype="0">
                                  <p:stCondLst>
                                    <p:cond delay="0"/>
                                  </p:stCondLst>
                                  <p:childTnLst>
                                    <p:set>
                                      <p:cBhvr>
                                        <p:cTn dur="1" fill="hold">
                                          <p:stCondLst>
                                            <p:cond delay="0"/>
                                          </p:stCondLst>
                                        </p:cTn>
                                        <p:tgtEl>
                                          <p:spTgt spid="2173"/>
                                        </p:tgtEl>
                                        <p:attrNameLst>
                                          <p:attrName>style.visibility</p:attrName>
                                        </p:attrNameLst>
                                      </p:cBhvr>
                                      <p:to>
                                        <p:strVal val="visible"/>
                                      </p:to>
                                    </p:set>
                                    <p:animEffect filter="fade" transition="in">
                                      <p:cBhvr>
                                        <p:cTn dur="1000"/>
                                        <p:tgtEl>
                                          <p:spTgt spid="2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grpSp>
        <p:nvGrpSpPr>
          <p:cNvPr id="2825" name="Google Shape;2825;p72"/>
          <p:cNvGrpSpPr/>
          <p:nvPr/>
        </p:nvGrpSpPr>
        <p:grpSpPr>
          <a:xfrm>
            <a:off x="2774994" y="4078853"/>
            <a:ext cx="175013" cy="27000"/>
            <a:chOff x="5662375" y="212375"/>
            <a:chExt cx="175013" cy="27000"/>
          </a:xfrm>
        </p:grpSpPr>
        <p:sp>
          <p:nvSpPr>
            <p:cNvPr id="2826" name="Google Shape;2826;p7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27" name="Google Shape;2827;p7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28" name="Google Shape;2828;p7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829" name="Google Shape;2829;p72"/>
          <p:cNvGrpSpPr/>
          <p:nvPr/>
        </p:nvGrpSpPr>
        <p:grpSpPr>
          <a:xfrm>
            <a:off x="5816939" y="4001591"/>
            <a:ext cx="175013" cy="27000"/>
            <a:chOff x="5662375" y="212375"/>
            <a:chExt cx="175013" cy="27000"/>
          </a:xfrm>
        </p:grpSpPr>
        <p:sp>
          <p:nvSpPr>
            <p:cNvPr id="2830" name="Google Shape;2830;p7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31" name="Google Shape;2831;p7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32" name="Google Shape;2832;p7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833" name="Google Shape;2833;p72"/>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a:t>
            </a:r>
            <a:endParaRPr/>
          </a:p>
        </p:txBody>
      </p:sp>
      <p:sp>
        <p:nvSpPr>
          <p:cNvPr id="2834" name="Google Shape;2834;p72"/>
          <p:cNvSpPr txBox="1"/>
          <p:nvPr>
            <p:ph idx="1" type="subTitle"/>
          </p:nvPr>
        </p:nvSpPr>
        <p:spPr>
          <a:xfrm>
            <a:off x="1651250" y="2213400"/>
            <a:ext cx="2590200" cy="63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Only use for predictive models</a:t>
            </a:r>
            <a:endParaRPr sz="2400"/>
          </a:p>
        </p:txBody>
      </p:sp>
      <p:sp>
        <p:nvSpPr>
          <p:cNvPr id="2835" name="Google Shape;2835;p72"/>
          <p:cNvSpPr txBox="1"/>
          <p:nvPr>
            <p:ph idx="3" type="subTitle"/>
          </p:nvPr>
        </p:nvSpPr>
        <p:spPr>
          <a:xfrm>
            <a:off x="4770323" y="2449813"/>
            <a:ext cx="24852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Time Consuming</a:t>
            </a:r>
            <a:endParaRPr sz="2400"/>
          </a:p>
        </p:txBody>
      </p:sp>
      <p:sp>
        <p:nvSpPr>
          <p:cNvPr id="2836" name="Google Shape;2836;p72"/>
          <p:cNvSpPr txBox="1"/>
          <p:nvPr>
            <p:ph idx="4" type="subTitle"/>
          </p:nvPr>
        </p:nvSpPr>
        <p:spPr>
          <a:xfrm>
            <a:off x="1703750" y="2992050"/>
            <a:ext cx="24852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Does not show relationships between variable only predicts the outcome </a:t>
            </a:r>
            <a:r>
              <a:rPr lang="en" sz="1400">
                <a:solidFill>
                  <a:srgbClr val="292929"/>
                </a:solidFill>
                <a:highlight>
                  <a:srgbClr val="FFFFFF"/>
                </a:highlight>
              </a:rPr>
              <a:t> </a:t>
            </a:r>
            <a:endParaRPr sz="1400"/>
          </a:p>
        </p:txBody>
      </p:sp>
      <p:sp>
        <p:nvSpPr>
          <p:cNvPr id="2837" name="Google Shape;2837;p72"/>
          <p:cNvSpPr txBox="1"/>
          <p:nvPr>
            <p:ph idx="6" type="subTitle"/>
          </p:nvPr>
        </p:nvSpPr>
        <p:spPr>
          <a:xfrm>
            <a:off x="4998174" y="2992050"/>
            <a:ext cx="20295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It generates large number of trees which makes the algorithm slow</a:t>
            </a:r>
            <a:endParaRPr sz="1400">
              <a:latin typeface="Barlow Semi Condensed"/>
              <a:ea typeface="Barlow Semi Condensed"/>
              <a:cs typeface="Barlow Semi Condensed"/>
              <a:sym typeface="Barlow Semi Condensed"/>
            </a:endParaRPr>
          </a:p>
        </p:txBody>
      </p:sp>
      <p:grpSp>
        <p:nvGrpSpPr>
          <p:cNvPr id="2838" name="Google Shape;2838;p72"/>
          <p:cNvGrpSpPr/>
          <p:nvPr/>
        </p:nvGrpSpPr>
        <p:grpSpPr>
          <a:xfrm>
            <a:off x="2619973" y="1711836"/>
            <a:ext cx="652761" cy="501024"/>
            <a:chOff x="-3137650" y="2408950"/>
            <a:chExt cx="291450" cy="292125"/>
          </a:xfrm>
        </p:grpSpPr>
        <p:sp>
          <p:nvSpPr>
            <p:cNvPr id="2839" name="Google Shape;2839;p72"/>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840" name="Google Shape;2840;p72"/>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841" name="Google Shape;2841;p72"/>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842" name="Google Shape;2842;p72"/>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843" name="Google Shape;2843;p72"/>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grpSp>
        <p:nvGrpSpPr>
          <p:cNvPr id="2844" name="Google Shape;2844;p72"/>
          <p:cNvGrpSpPr/>
          <p:nvPr/>
        </p:nvGrpSpPr>
        <p:grpSpPr>
          <a:xfrm>
            <a:off x="5694077" y="1712346"/>
            <a:ext cx="421914" cy="420759"/>
            <a:chOff x="-2571737" y="2403625"/>
            <a:chExt cx="292225" cy="291425"/>
          </a:xfrm>
        </p:grpSpPr>
        <p:sp>
          <p:nvSpPr>
            <p:cNvPr id="2845" name="Google Shape;2845;p72"/>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846" name="Google Shape;2846;p72"/>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847" name="Google Shape;2847;p72"/>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848" name="Google Shape;2848;p72"/>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849" name="Google Shape;2849;p72"/>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850" name="Google Shape;2850;p72"/>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851" name="Google Shape;2851;p72"/>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sp>
        <p:nvSpPr>
          <p:cNvPr id="2852" name="Google Shape;2852;p72"/>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6" name="Shape 2856"/>
        <p:cNvGrpSpPr/>
        <p:nvPr/>
      </p:nvGrpSpPr>
      <p:grpSpPr>
        <a:xfrm>
          <a:off x="0" y="0"/>
          <a:ext cx="0" cy="0"/>
          <a:chOff x="0" y="0"/>
          <a:chExt cx="0" cy="0"/>
        </a:xfrm>
      </p:grpSpPr>
      <p:sp>
        <p:nvSpPr>
          <p:cNvPr id="2857" name="Google Shape;2857;p73"/>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Model</a:t>
            </a:r>
            <a:endParaRPr/>
          </a:p>
        </p:txBody>
      </p:sp>
      <p:sp>
        <p:nvSpPr>
          <p:cNvPr id="2858" name="Google Shape;2858;p73"/>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2" name="Shape 2862"/>
        <p:cNvGrpSpPr/>
        <p:nvPr/>
      </p:nvGrpSpPr>
      <p:grpSpPr>
        <a:xfrm>
          <a:off x="0" y="0"/>
          <a:ext cx="0" cy="0"/>
          <a:chOff x="0" y="0"/>
          <a:chExt cx="0" cy="0"/>
        </a:xfrm>
      </p:grpSpPr>
      <p:graphicFrame>
        <p:nvGraphicFramePr>
          <p:cNvPr id="2863" name="Google Shape;2863;p74"/>
          <p:cNvGraphicFramePr/>
          <p:nvPr/>
        </p:nvGraphicFramePr>
        <p:xfrm>
          <a:off x="1534225" y="1192463"/>
          <a:ext cx="3000000" cy="3000000"/>
        </p:xfrm>
        <a:graphic>
          <a:graphicData uri="http://schemas.openxmlformats.org/drawingml/2006/table">
            <a:tbl>
              <a:tblPr>
                <a:noFill/>
                <a:tableStyleId>{BF4FAD79-62FA-44BE-891C-8AB6D8B6412E}</a:tableStyleId>
              </a:tblPr>
              <a:tblGrid>
                <a:gridCol w="1600950"/>
                <a:gridCol w="1616200"/>
                <a:gridCol w="1600950"/>
                <a:gridCol w="1600950"/>
              </a:tblGrid>
              <a:tr h="716850">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Model</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7D3E6"/>
                    </a:solidFill>
                  </a:tcPr>
                </a:tc>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Accuracy</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solidFill>
                      <a:srgbClr val="E0E4E9"/>
                    </a:solidFill>
                  </a:tcPr>
                </a:tc>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Sensitivity </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solidFill>
                      <a:srgbClr val="E0E4E9"/>
                    </a:solidFill>
                  </a:tcPr>
                </a:tc>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Specificity </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solidFill>
                      <a:srgbClr val="E0E4E9"/>
                    </a:solidFill>
                  </a:tcPr>
                </a:tc>
              </a:tr>
              <a:tr h="685800">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Logistic Regression</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7D3E6"/>
                    </a:solidFill>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61.82%</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87.73%</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60.17%</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r>
              <a:tr h="685800">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Neural Network</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7D3E6"/>
                    </a:solidFill>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62.56%</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86.64%</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59.32%</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r>
              <a:tr h="685800">
                <a:tc>
                  <a:txBody>
                    <a:bodyPr/>
                    <a:lstStyle/>
                    <a:p>
                      <a:pPr indent="0" lvl="0" marL="0" rtl="0" algn="ctr">
                        <a:lnSpc>
                          <a:spcPct val="115000"/>
                        </a:lnSpc>
                        <a:spcBef>
                          <a:spcPts val="0"/>
                        </a:spcBef>
                        <a:spcAft>
                          <a:spcPts val="0"/>
                        </a:spcAft>
                        <a:buNone/>
                      </a:pPr>
                      <a:r>
                        <a:rPr b="1" lang="en" sz="1800">
                          <a:solidFill>
                            <a:srgbClr val="3F5378"/>
                          </a:solidFill>
                          <a:latin typeface="Roboto Condensed"/>
                          <a:ea typeface="Roboto Condensed"/>
                          <a:cs typeface="Roboto Condensed"/>
                          <a:sym typeface="Roboto Condensed"/>
                        </a:rPr>
                        <a:t>Random Forest </a:t>
                      </a:r>
                      <a:endParaRPr b="1" sz="1800">
                        <a:solidFill>
                          <a:srgbClr val="3F537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7D3E6"/>
                    </a:solidFill>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63.08%</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FFFFFF"/>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92.42%</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2400">
                          <a:solidFill>
                            <a:srgbClr val="263248"/>
                          </a:solidFill>
                          <a:latin typeface="Roboto Condensed"/>
                          <a:ea typeface="Roboto Condensed"/>
                          <a:cs typeface="Roboto Condensed"/>
                          <a:sym typeface="Roboto Condensed"/>
                        </a:rPr>
                        <a:t>61.21%</a:t>
                      </a:r>
                      <a:endParaRPr b="1" sz="2400">
                        <a:solidFill>
                          <a:srgbClr val="263248"/>
                        </a:solidFill>
                        <a:latin typeface="Roboto Condensed"/>
                        <a:ea typeface="Roboto Condensed"/>
                        <a:cs typeface="Roboto Condensed"/>
                        <a:sym typeface="Roboto Condensed"/>
                      </a:endParaRPr>
                    </a:p>
                  </a:txBody>
                  <a:tcPr marT="68575" marB="68575" marR="91450" marL="91450" anchor="ctr">
                    <a:lnL cap="flat" cmpd="sng" w="9525">
                      <a:solidFill>
                        <a:srgbClr val="C7D3E6"/>
                      </a:solidFill>
                      <a:prstDash val="solid"/>
                      <a:round/>
                      <a:headEnd len="sm" w="sm" type="none"/>
                      <a:tailEnd len="sm" w="sm" type="none"/>
                    </a:lnL>
                    <a:lnR cap="flat" cmpd="sng" w="9525">
                      <a:solidFill>
                        <a:srgbClr val="C7D3E6"/>
                      </a:solidFill>
                      <a:prstDash val="solid"/>
                      <a:round/>
                      <a:headEnd len="sm" w="sm" type="none"/>
                      <a:tailEnd len="sm" w="sm" type="none"/>
                    </a:lnR>
                    <a:lnT cap="flat" cmpd="sng" w="9525">
                      <a:solidFill>
                        <a:srgbClr val="C7D3E6"/>
                      </a:solidFill>
                      <a:prstDash val="solid"/>
                      <a:round/>
                      <a:headEnd len="sm" w="sm" type="none"/>
                      <a:tailEnd len="sm" w="sm" type="none"/>
                    </a:lnT>
                    <a:lnB cap="flat" cmpd="sng" w="9525">
                      <a:solidFill>
                        <a:srgbClr val="C7D3E6"/>
                      </a:solidFill>
                      <a:prstDash val="solid"/>
                      <a:round/>
                      <a:headEnd len="sm" w="sm" type="none"/>
                      <a:tailEnd len="sm" w="sm" type="none"/>
                    </a:lnB>
                  </a:tcPr>
                </a:tc>
              </a:tr>
            </a:tbl>
          </a:graphicData>
        </a:graphic>
      </p:graphicFrame>
      <p:sp>
        <p:nvSpPr>
          <p:cNvPr id="2864" name="Google Shape;2864;p74"/>
          <p:cNvSpPr/>
          <p:nvPr/>
        </p:nvSpPr>
        <p:spPr>
          <a:xfrm>
            <a:off x="1552375" y="3394500"/>
            <a:ext cx="6419100" cy="6312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4"/>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9" name="Shape 2869"/>
        <p:cNvGrpSpPr/>
        <p:nvPr/>
      </p:nvGrpSpPr>
      <p:grpSpPr>
        <a:xfrm>
          <a:off x="0" y="0"/>
          <a:ext cx="0" cy="0"/>
          <a:chOff x="0" y="0"/>
          <a:chExt cx="0" cy="0"/>
        </a:xfrm>
      </p:grpSpPr>
      <p:sp>
        <p:nvSpPr>
          <p:cNvPr id="2870" name="Google Shape;2870;p75"/>
          <p:cNvSpPr txBox="1"/>
          <p:nvPr>
            <p:ph type="title"/>
          </p:nvPr>
        </p:nvSpPr>
        <p:spPr>
          <a:xfrm>
            <a:off x="1930949" y="1620750"/>
            <a:ext cx="56757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Demonstration of Dashboards</a:t>
            </a:r>
            <a:endParaRPr/>
          </a:p>
        </p:txBody>
      </p:sp>
      <p:sp>
        <p:nvSpPr>
          <p:cNvPr id="2871" name="Google Shape;2871;p75"/>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sp>
        <p:nvSpPr>
          <p:cNvPr id="2876" name="Google Shape;2876;p76"/>
          <p:cNvSpPr txBox="1"/>
          <p:nvPr>
            <p:ph type="title"/>
          </p:nvPr>
        </p:nvSpPr>
        <p:spPr>
          <a:xfrm>
            <a:off x="3226966" y="2221853"/>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Dashboard live Demonstration</a:t>
            </a:r>
            <a:endParaRPr/>
          </a:p>
          <a:p>
            <a:pPr indent="0" lvl="0" marL="0" rtl="0" algn="ctr">
              <a:spcBef>
                <a:spcPts val="0"/>
              </a:spcBef>
              <a:spcAft>
                <a:spcPts val="0"/>
              </a:spcAft>
              <a:buNone/>
            </a:pPr>
            <a:r>
              <a:t/>
            </a:r>
            <a:endParaRPr/>
          </a:p>
        </p:txBody>
      </p:sp>
      <p:grpSp>
        <p:nvGrpSpPr>
          <p:cNvPr id="2877" name="Google Shape;2877;p76"/>
          <p:cNvGrpSpPr/>
          <p:nvPr/>
        </p:nvGrpSpPr>
        <p:grpSpPr>
          <a:xfrm>
            <a:off x="899732" y="1213281"/>
            <a:ext cx="3584753" cy="2934361"/>
            <a:chOff x="845850" y="467825"/>
            <a:chExt cx="5996575" cy="4908600"/>
          </a:xfrm>
        </p:grpSpPr>
        <p:sp>
          <p:nvSpPr>
            <p:cNvPr id="2878" name="Google Shape;2878;p76"/>
            <p:cNvSpPr/>
            <p:nvPr/>
          </p:nvSpPr>
          <p:spPr>
            <a:xfrm>
              <a:off x="845850" y="467825"/>
              <a:ext cx="5996575" cy="4814800"/>
            </a:xfrm>
            <a:custGeom>
              <a:rect b="b" l="l" r="r" t="t"/>
              <a:pathLst>
                <a:path extrusionOk="0" h="192592" w="239863">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6"/>
            <p:cNvSpPr/>
            <p:nvPr/>
          </p:nvSpPr>
          <p:spPr>
            <a:xfrm>
              <a:off x="1128725" y="467950"/>
              <a:ext cx="5369750" cy="4814475"/>
            </a:xfrm>
            <a:custGeom>
              <a:rect b="b" l="l" r="r" t="t"/>
              <a:pathLst>
                <a:path extrusionOk="0" h="192579" w="21479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6"/>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6"/>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6"/>
            <p:cNvSpPr/>
            <p:nvPr/>
          </p:nvSpPr>
          <p:spPr>
            <a:xfrm>
              <a:off x="1895375" y="1994800"/>
              <a:ext cx="3780200" cy="1720575"/>
            </a:xfrm>
            <a:custGeom>
              <a:rect b="b" l="l" r="r" t="t"/>
              <a:pathLst>
                <a:path extrusionOk="0" h="68823" w="151208">
                  <a:moveTo>
                    <a:pt x="0" y="1"/>
                  </a:moveTo>
                  <a:lnTo>
                    <a:pt x="0" y="68822"/>
                  </a:lnTo>
                  <a:lnTo>
                    <a:pt x="151208" y="68822"/>
                  </a:lnTo>
                  <a:lnTo>
                    <a:pt x="1512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6"/>
            <p:cNvSpPr/>
            <p:nvPr/>
          </p:nvSpPr>
          <p:spPr>
            <a:xfrm>
              <a:off x="2015100" y="3464625"/>
              <a:ext cx="3521450" cy="6450"/>
            </a:xfrm>
            <a:custGeom>
              <a:rect b="b" l="l" r="r" t="t"/>
              <a:pathLst>
                <a:path extrusionOk="0" h="258" w="140858">
                  <a:moveTo>
                    <a:pt x="1" y="0"/>
                  </a:moveTo>
                  <a:lnTo>
                    <a:pt x="1" y="257"/>
                  </a:lnTo>
                  <a:lnTo>
                    <a:pt x="140858" y="257"/>
                  </a:lnTo>
                  <a:lnTo>
                    <a:pt x="140858"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6"/>
            <p:cNvSpPr/>
            <p:nvPr/>
          </p:nvSpPr>
          <p:spPr>
            <a:xfrm>
              <a:off x="20119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6"/>
            <p:cNvSpPr/>
            <p:nvPr/>
          </p:nvSpPr>
          <p:spPr>
            <a:xfrm>
              <a:off x="2196725" y="3433275"/>
              <a:ext cx="7250" cy="34575"/>
            </a:xfrm>
            <a:custGeom>
              <a:rect b="b" l="l" r="r" t="t"/>
              <a:pathLst>
                <a:path extrusionOk="0" h="1383" w="290">
                  <a:moveTo>
                    <a:pt x="0" y="1"/>
                  </a:moveTo>
                  <a:lnTo>
                    <a:pt x="0"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6"/>
            <p:cNvSpPr/>
            <p:nvPr/>
          </p:nvSpPr>
          <p:spPr>
            <a:xfrm>
              <a:off x="2382350"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6"/>
            <p:cNvSpPr/>
            <p:nvPr/>
          </p:nvSpPr>
          <p:spPr>
            <a:xfrm>
              <a:off x="25680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6"/>
            <p:cNvSpPr/>
            <p:nvPr/>
          </p:nvSpPr>
          <p:spPr>
            <a:xfrm>
              <a:off x="27528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6"/>
            <p:cNvSpPr/>
            <p:nvPr/>
          </p:nvSpPr>
          <p:spPr>
            <a:xfrm>
              <a:off x="29384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6"/>
            <p:cNvSpPr/>
            <p:nvPr/>
          </p:nvSpPr>
          <p:spPr>
            <a:xfrm>
              <a:off x="31233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6"/>
            <p:cNvSpPr/>
            <p:nvPr/>
          </p:nvSpPr>
          <p:spPr>
            <a:xfrm>
              <a:off x="33089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6"/>
            <p:cNvSpPr/>
            <p:nvPr/>
          </p:nvSpPr>
          <p:spPr>
            <a:xfrm>
              <a:off x="34945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6"/>
            <p:cNvSpPr/>
            <p:nvPr/>
          </p:nvSpPr>
          <p:spPr>
            <a:xfrm>
              <a:off x="36794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6"/>
            <p:cNvSpPr/>
            <p:nvPr/>
          </p:nvSpPr>
          <p:spPr>
            <a:xfrm>
              <a:off x="38650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6"/>
            <p:cNvSpPr/>
            <p:nvPr/>
          </p:nvSpPr>
          <p:spPr>
            <a:xfrm>
              <a:off x="40498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6"/>
            <p:cNvSpPr/>
            <p:nvPr/>
          </p:nvSpPr>
          <p:spPr>
            <a:xfrm>
              <a:off x="42355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6"/>
            <p:cNvSpPr/>
            <p:nvPr/>
          </p:nvSpPr>
          <p:spPr>
            <a:xfrm>
              <a:off x="44211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6"/>
            <p:cNvSpPr/>
            <p:nvPr/>
          </p:nvSpPr>
          <p:spPr>
            <a:xfrm>
              <a:off x="46059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6"/>
            <p:cNvSpPr/>
            <p:nvPr/>
          </p:nvSpPr>
          <p:spPr>
            <a:xfrm>
              <a:off x="47915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6"/>
            <p:cNvSpPr/>
            <p:nvPr/>
          </p:nvSpPr>
          <p:spPr>
            <a:xfrm>
              <a:off x="49772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6"/>
            <p:cNvSpPr/>
            <p:nvPr/>
          </p:nvSpPr>
          <p:spPr>
            <a:xfrm>
              <a:off x="51620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6"/>
            <p:cNvSpPr/>
            <p:nvPr/>
          </p:nvSpPr>
          <p:spPr>
            <a:xfrm>
              <a:off x="53476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6"/>
            <p:cNvSpPr/>
            <p:nvPr/>
          </p:nvSpPr>
          <p:spPr>
            <a:xfrm>
              <a:off x="5532525"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6"/>
            <p:cNvSpPr/>
            <p:nvPr/>
          </p:nvSpPr>
          <p:spPr>
            <a:xfrm>
              <a:off x="2011900" y="2086425"/>
              <a:ext cx="6450" cy="1381425"/>
            </a:xfrm>
            <a:custGeom>
              <a:rect b="b" l="l" r="r" t="t"/>
              <a:pathLst>
                <a:path extrusionOk="0" h="55257" w="258">
                  <a:moveTo>
                    <a:pt x="0" y="0"/>
                  </a:moveTo>
                  <a:lnTo>
                    <a:pt x="0" y="55257"/>
                  </a:lnTo>
                  <a:lnTo>
                    <a:pt x="257" y="55257"/>
                  </a:lnTo>
                  <a:lnTo>
                    <a:pt x="257"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6"/>
            <p:cNvSpPr/>
            <p:nvPr/>
          </p:nvSpPr>
          <p:spPr>
            <a:xfrm>
              <a:off x="2015100" y="3464625"/>
              <a:ext cx="87625" cy="6450"/>
            </a:xfrm>
            <a:custGeom>
              <a:rect b="b" l="l" r="r" t="t"/>
              <a:pathLst>
                <a:path extrusionOk="0" h="258" w="3505">
                  <a:moveTo>
                    <a:pt x="1" y="0"/>
                  </a:moveTo>
                  <a:lnTo>
                    <a:pt x="1" y="257"/>
                  </a:lnTo>
                  <a:lnTo>
                    <a:pt x="3505" y="257"/>
                  </a:lnTo>
                  <a:lnTo>
                    <a:pt x="3505"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6"/>
            <p:cNvSpPr/>
            <p:nvPr/>
          </p:nvSpPr>
          <p:spPr>
            <a:xfrm>
              <a:off x="1917875" y="3188175"/>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6"/>
            <p:cNvSpPr/>
            <p:nvPr/>
          </p:nvSpPr>
          <p:spPr>
            <a:xfrm>
              <a:off x="1917875" y="2911725"/>
              <a:ext cx="97250" cy="7275"/>
            </a:xfrm>
            <a:custGeom>
              <a:rect b="b" l="l" r="r" t="t"/>
              <a:pathLst>
                <a:path extrusionOk="0" h="291" w="3890">
                  <a:moveTo>
                    <a:pt x="0" y="1"/>
                  </a:moveTo>
                  <a:lnTo>
                    <a:pt x="0" y="290"/>
                  </a:lnTo>
                  <a:lnTo>
                    <a:pt x="3890" y="290"/>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6"/>
            <p:cNvSpPr/>
            <p:nvPr/>
          </p:nvSpPr>
          <p:spPr>
            <a:xfrm>
              <a:off x="1917875" y="2636100"/>
              <a:ext cx="97250" cy="6450"/>
            </a:xfrm>
            <a:custGeom>
              <a:rect b="b" l="l" r="r" t="t"/>
              <a:pathLst>
                <a:path extrusionOk="0" h="258" w="3890">
                  <a:moveTo>
                    <a:pt x="0" y="0"/>
                  </a:moveTo>
                  <a:lnTo>
                    <a:pt x="0" y="257"/>
                  </a:lnTo>
                  <a:lnTo>
                    <a:pt x="3890" y="257"/>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6"/>
            <p:cNvSpPr/>
            <p:nvPr/>
          </p:nvSpPr>
          <p:spPr>
            <a:xfrm>
              <a:off x="1917875" y="2359650"/>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6"/>
            <p:cNvSpPr/>
            <p:nvPr/>
          </p:nvSpPr>
          <p:spPr>
            <a:xfrm>
              <a:off x="1917875" y="2083200"/>
              <a:ext cx="97250" cy="6450"/>
            </a:xfrm>
            <a:custGeom>
              <a:rect b="b" l="l" r="r" t="t"/>
              <a:pathLst>
                <a:path extrusionOk="0" h="258" w="3890">
                  <a:moveTo>
                    <a:pt x="0" y="1"/>
                  </a:moveTo>
                  <a:lnTo>
                    <a:pt x="0" y="258"/>
                  </a:lnTo>
                  <a:lnTo>
                    <a:pt x="3890" y="258"/>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6"/>
            <p:cNvSpPr/>
            <p:nvPr/>
          </p:nvSpPr>
          <p:spPr>
            <a:xfrm>
              <a:off x="2093050" y="2349650"/>
              <a:ext cx="214600" cy="855725"/>
            </a:xfrm>
            <a:custGeom>
              <a:rect b="b" l="l" r="r" t="t"/>
              <a:pathLst>
                <a:path extrusionOk="0" h="34229" w="8584">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6"/>
            <p:cNvSpPr/>
            <p:nvPr/>
          </p:nvSpPr>
          <p:spPr>
            <a:xfrm>
              <a:off x="2277900" y="2349575"/>
              <a:ext cx="215375" cy="496275"/>
            </a:xfrm>
            <a:custGeom>
              <a:rect b="b" l="l" r="r" t="t"/>
              <a:pathLst>
                <a:path extrusionOk="0" h="19851" w="8615">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6"/>
            <p:cNvSpPr/>
            <p:nvPr/>
          </p:nvSpPr>
          <p:spPr>
            <a:xfrm>
              <a:off x="2463525" y="2625750"/>
              <a:ext cx="214600" cy="220300"/>
            </a:xfrm>
            <a:custGeom>
              <a:rect b="b" l="l" r="r" t="t"/>
              <a:pathLst>
                <a:path extrusionOk="0" h="8812" w="8584">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6"/>
            <p:cNvSpPr/>
            <p:nvPr/>
          </p:nvSpPr>
          <p:spPr>
            <a:xfrm>
              <a:off x="2648350" y="2625650"/>
              <a:ext cx="215400" cy="523975"/>
            </a:xfrm>
            <a:custGeom>
              <a:rect b="b" l="l" r="r" t="t"/>
              <a:pathLst>
                <a:path extrusionOk="0" h="20959" w="8616">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6"/>
            <p:cNvSpPr/>
            <p:nvPr/>
          </p:nvSpPr>
          <p:spPr>
            <a:xfrm>
              <a:off x="2834000" y="2349650"/>
              <a:ext cx="215375" cy="800275"/>
            </a:xfrm>
            <a:custGeom>
              <a:rect b="b" l="l" r="r" t="t"/>
              <a:pathLst>
                <a:path extrusionOk="0" h="32011" w="8615">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6"/>
            <p:cNvSpPr/>
            <p:nvPr/>
          </p:nvSpPr>
          <p:spPr>
            <a:xfrm>
              <a:off x="3018825" y="2072975"/>
              <a:ext cx="216200" cy="303350"/>
            </a:xfrm>
            <a:custGeom>
              <a:rect b="b" l="l" r="r" t="t"/>
              <a:pathLst>
                <a:path extrusionOk="0" h="12134" w="8648">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6"/>
            <p:cNvSpPr/>
            <p:nvPr/>
          </p:nvSpPr>
          <p:spPr>
            <a:xfrm>
              <a:off x="3205250" y="2073275"/>
              <a:ext cx="213800" cy="1270100"/>
            </a:xfrm>
            <a:custGeom>
              <a:rect b="b" l="l" r="r" t="t"/>
              <a:pathLst>
                <a:path extrusionOk="0" h="50804" w="8552">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6"/>
            <p:cNvSpPr/>
            <p:nvPr/>
          </p:nvSpPr>
          <p:spPr>
            <a:xfrm>
              <a:off x="3390100" y="3233525"/>
              <a:ext cx="215375" cy="109425"/>
            </a:xfrm>
            <a:custGeom>
              <a:rect b="b" l="l" r="r" t="t"/>
              <a:pathLst>
                <a:path extrusionOk="0" h="4377" w="8615">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6"/>
            <p:cNvSpPr/>
            <p:nvPr/>
          </p:nvSpPr>
          <p:spPr>
            <a:xfrm>
              <a:off x="3575725" y="3205775"/>
              <a:ext cx="214575" cy="54250"/>
            </a:xfrm>
            <a:custGeom>
              <a:rect b="b" l="l" r="r" t="t"/>
              <a:pathLst>
                <a:path extrusionOk="0" h="2170" w="8583">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6"/>
            <p:cNvSpPr/>
            <p:nvPr/>
          </p:nvSpPr>
          <p:spPr>
            <a:xfrm>
              <a:off x="3760550" y="3122975"/>
              <a:ext cx="215400" cy="109875"/>
            </a:xfrm>
            <a:custGeom>
              <a:rect b="b" l="l" r="r" t="t"/>
              <a:pathLst>
                <a:path extrusionOk="0" h="4395" w="8616">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6"/>
            <p:cNvSpPr/>
            <p:nvPr/>
          </p:nvSpPr>
          <p:spPr>
            <a:xfrm>
              <a:off x="3945375" y="3012600"/>
              <a:ext cx="216200" cy="137375"/>
            </a:xfrm>
            <a:custGeom>
              <a:rect b="b" l="l" r="r" t="t"/>
              <a:pathLst>
                <a:path extrusionOk="0" h="5495" w="8648">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6"/>
            <p:cNvSpPr/>
            <p:nvPr/>
          </p:nvSpPr>
          <p:spPr>
            <a:xfrm>
              <a:off x="4131025" y="3012275"/>
              <a:ext cx="215375" cy="82250"/>
            </a:xfrm>
            <a:custGeom>
              <a:rect b="b" l="l" r="r" t="t"/>
              <a:pathLst>
                <a:path extrusionOk="0" h="3290" w="8615">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6"/>
            <p:cNvSpPr/>
            <p:nvPr/>
          </p:nvSpPr>
          <p:spPr>
            <a:xfrm>
              <a:off x="4316650" y="3067625"/>
              <a:ext cx="215400" cy="137450"/>
            </a:xfrm>
            <a:custGeom>
              <a:rect b="b" l="l" r="r" t="t"/>
              <a:pathLst>
                <a:path extrusionOk="0" h="5498" w="8616">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6"/>
            <p:cNvSpPr/>
            <p:nvPr/>
          </p:nvSpPr>
          <p:spPr>
            <a:xfrm>
              <a:off x="4502275" y="2598425"/>
              <a:ext cx="215400" cy="606550"/>
            </a:xfrm>
            <a:custGeom>
              <a:rect b="b" l="l" r="r" t="t"/>
              <a:pathLst>
                <a:path extrusionOk="0" h="24262" w="8616">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6"/>
            <p:cNvSpPr/>
            <p:nvPr/>
          </p:nvSpPr>
          <p:spPr>
            <a:xfrm>
              <a:off x="4687125" y="2515100"/>
              <a:ext cx="215375" cy="109875"/>
            </a:xfrm>
            <a:custGeom>
              <a:rect b="b" l="l" r="r" t="t"/>
              <a:pathLst>
                <a:path extrusionOk="0" h="4395" w="8615">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6"/>
            <p:cNvSpPr/>
            <p:nvPr/>
          </p:nvSpPr>
          <p:spPr>
            <a:xfrm>
              <a:off x="4871950" y="2404650"/>
              <a:ext cx="216200" cy="137450"/>
            </a:xfrm>
            <a:custGeom>
              <a:rect b="b" l="l" r="r" t="t"/>
              <a:pathLst>
                <a:path extrusionOk="0" h="5498" w="8648">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6"/>
            <p:cNvSpPr/>
            <p:nvPr/>
          </p:nvSpPr>
          <p:spPr>
            <a:xfrm>
              <a:off x="5057575" y="2404650"/>
              <a:ext cx="216200" cy="137450"/>
            </a:xfrm>
            <a:custGeom>
              <a:rect b="b" l="l" r="r" t="t"/>
              <a:pathLst>
                <a:path extrusionOk="0" h="5498" w="8648">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6"/>
            <p:cNvSpPr/>
            <p:nvPr/>
          </p:nvSpPr>
          <p:spPr>
            <a:xfrm>
              <a:off x="5243225" y="2515200"/>
              <a:ext cx="215375" cy="137350"/>
            </a:xfrm>
            <a:custGeom>
              <a:rect b="b" l="l" r="r" t="t"/>
              <a:pathLst>
                <a:path extrusionOk="0" h="5494" w="8615">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6"/>
            <p:cNvSpPr/>
            <p:nvPr/>
          </p:nvSpPr>
          <p:spPr>
            <a:xfrm>
              <a:off x="2074575" y="3159250"/>
              <a:ext cx="65925" cy="65100"/>
            </a:xfrm>
            <a:custGeom>
              <a:rect b="b" l="l" r="r" t="t"/>
              <a:pathLst>
                <a:path extrusionOk="0" h="2604" w="2637">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6"/>
            <p:cNvSpPr/>
            <p:nvPr/>
          </p:nvSpPr>
          <p:spPr>
            <a:xfrm>
              <a:off x="2068150" y="3152000"/>
              <a:ext cx="78775" cy="78800"/>
            </a:xfrm>
            <a:custGeom>
              <a:rect b="b" l="l" r="r" t="t"/>
              <a:pathLst>
                <a:path extrusionOk="0" h="3152" w="3151">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6"/>
            <p:cNvSpPr/>
            <p:nvPr/>
          </p:nvSpPr>
          <p:spPr>
            <a:xfrm>
              <a:off x="2260200" y="2329925"/>
              <a:ext cx="65925" cy="65900"/>
            </a:xfrm>
            <a:custGeom>
              <a:rect b="b" l="l" r="r" t="t"/>
              <a:pathLst>
                <a:path extrusionOk="0" h="2636" w="2637">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6"/>
            <p:cNvSpPr/>
            <p:nvPr/>
          </p:nvSpPr>
          <p:spPr>
            <a:xfrm>
              <a:off x="2253775" y="2323475"/>
              <a:ext cx="78775" cy="78800"/>
            </a:xfrm>
            <a:custGeom>
              <a:rect b="b" l="l" r="r" t="t"/>
              <a:pathLst>
                <a:path extrusionOk="0" h="3152" w="3151">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6"/>
            <p:cNvSpPr/>
            <p:nvPr/>
          </p:nvSpPr>
          <p:spPr>
            <a:xfrm>
              <a:off x="2445850" y="2800025"/>
              <a:ext cx="65100" cy="65125"/>
            </a:xfrm>
            <a:custGeom>
              <a:rect b="b" l="l" r="r" t="t"/>
              <a:pathLst>
                <a:path extrusionOk="0" h="2605" w="2604">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6"/>
            <p:cNvSpPr/>
            <p:nvPr/>
          </p:nvSpPr>
          <p:spPr>
            <a:xfrm>
              <a:off x="2438600" y="2792800"/>
              <a:ext cx="78800" cy="78775"/>
            </a:xfrm>
            <a:custGeom>
              <a:rect b="b" l="l" r="r" t="t"/>
              <a:pathLst>
                <a:path extrusionOk="0" h="3151" w="3152">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6"/>
            <p:cNvSpPr/>
            <p:nvPr/>
          </p:nvSpPr>
          <p:spPr>
            <a:xfrm>
              <a:off x="2630675" y="2606350"/>
              <a:ext cx="65925" cy="65925"/>
            </a:xfrm>
            <a:custGeom>
              <a:rect b="b" l="l" r="r" t="t"/>
              <a:pathLst>
                <a:path extrusionOk="0" h="2637" w="2637">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6"/>
            <p:cNvSpPr/>
            <p:nvPr/>
          </p:nvSpPr>
          <p:spPr>
            <a:xfrm>
              <a:off x="2624250" y="2599925"/>
              <a:ext cx="78775" cy="78775"/>
            </a:xfrm>
            <a:custGeom>
              <a:rect b="b" l="l" r="r" t="t"/>
              <a:pathLst>
                <a:path extrusionOk="0" h="3151" w="3151">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6"/>
            <p:cNvSpPr/>
            <p:nvPr/>
          </p:nvSpPr>
          <p:spPr>
            <a:xfrm>
              <a:off x="2816300" y="3103800"/>
              <a:ext cx="65125" cy="65100"/>
            </a:xfrm>
            <a:custGeom>
              <a:rect b="b" l="l" r="r" t="t"/>
              <a:pathLst>
                <a:path extrusionOk="0" h="2604" w="2605">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6"/>
            <p:cNvSpPr/>
            <p:nvPr/>
          </p:nvSpPr>
          <p:spPr>
            <a:xfrm>
              <a:off x="2809875" y="3096550"/>
              <a:ext cx="78775" cy="79600"/>
            </a:xfrm>
            <a:custGeom>
              <a:rect b="b" l="l" r="r" t="t"/>
              <a:pathLst>
                <a:path extrusionOk="0" h="3184" w="3151">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6"/>
            <p:cNvSpPr/>
            <p:nvPr/>
          </p:nvSpPr>
          <p:spPr>
            <a:xfrm>
              <a:off x="3001150" y="2329925"/>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6"/>
            <p:cNvSpPr/>
            <p:nvPr/>
          </p:nvSpPr>
          <p:spPr>
            <a:xfrm>
              <a:off x="2994700" y="2323475"/>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6"/>
            <p:cNvSpPr/>
            <p:nvPr/>
          </p:nvSpPr>
          <p:spPr>
            <a:xfrm>
              <a:off x="3186775" y="2054275"/>
              <a:ext cx="65925" cy="65125"/>
            </a:xfrm>
            <a:custGeom>
              <a:rect b="b" l="l" r="r" t="t"/>
              <a:pathLst>
                <a:path extrusionOk="0" h="2605" w="2637">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6"/>
            <p:cNvSpPr/>
            <p:nvPr/>
          </p:nvSpPr>
          <p:spPr>
            <a:xfrm>
              <a:off x="3180350" y="2047050"/>
              <a:ext cx="78775" cy="78775"/>
            </a:xfrm>
            <a:custGeom>
              <a:rect b="b" l="l" r="r" t="t"/>
              <a:pathLst>
                <a:path extrusionOk="0" h="3151" w="3151">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6"/>
            <p:cNvSpPr/>
            <p:nvPr/>
          </p:nvSpPr>
          <p:spPr>
            <a:xfrm>
              <a:off x="3372400" y="3296650"/>
              <a:ext cx="65125" cy="65925"/>
            </a:xfrm>
            <a:custGeom>
              <a:rect b="b" l="l" r="r" t="t"/>
              <a:pathLst>
                <a:path extrusionOk="0" h="2637" w="2605">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6"/>
            <p:cNvSpPr/>
            <p:nvPr/>
          </p:nvSpPr>
          <p:spPr>
            <a:xfrm>
              <a:off x="3365175" y="3290225"/>
              <a:ext cx="79575" cy="78775"/>
            </a:xfrm>
            <a:custGeom>
              <a:rect b="b" l="l" r="r" t="t"/>
              <a:pathLst>
                <a:path extrusionOk="0" h="3151" w="3183">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6"/>
            <p:cNvSpPr/>
            <p:nvPr/>
          </p:nvSpPr>
          <p:spPr>
            <a:xfrm>
              <a:off x="3557250" y="3213900"/>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6"/>
            <p:cNvSpPr/>
            <p:nvPr/>
          </p:nvSpPr>
          <p:spPr>
            <a:xfrm>
              <a:off x="3550800" y="3207450"/>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6"/>
            <p:cNvSpPr/>
            <p:nvPr/>
          </p:nvSpPr>
          <p:spPr>
            <a:xfrm>
              <a:off x="3742875" y="3186575"/>
              <a:ext cx="65125" cy="65100"/>
            </a:xfrm>
            <a:custGeom>
              <a:rect b="b" l="l" r="r" t="t"/>
              <a:pathLst>
                <a:path extrusionOk="0" h="2604" w="2605">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6"/>
            <p:cNvSpPr/>
            <p:nvPr/>
          </p:nvSpPr>
          <p:spPr>
            <a:xfrm>
              <a:off x="3736450" y="3180150"/>
              <a:ext cx="78775" cy="78775"/>
            </a:xfrm>
            <a:custGeom>
              <a:rect b="b" l="l" r="r" t="t"/>
              <a:pathLst>
                <a:path extrusionOk="0" h="3151" w="3151">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6"/>
            <p:cNvSpPr/>
            <p:nvPr/>
          </p:nvSpPr>
          <p:spPr>
            <a:xfrm>
              <a:off x="3928500" y="3103800"/>
              <a:ext cx="65125" cy="65100"/>
            </a:xfrm>
            <a:custGeom>
              <a:rect b="b" l="l" r="r" t="t"/>
              <a:pathLst>
                <a:path extrusionOk="0" h="2604" w="2605">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6"/>
            <p:cNvSpPr/>
            <p:nvPr/>
          </p:nvSpPr>
          <p:spPr>
            <a:xfrm>
              <a:off x="3921275" y="3096550"/>
              <a:ext cx="78775" cy="79600"/>
            </a:xfrm>
            <a:custGeom>
              <a:rect b="b" l="l" r="r" t="t"/>
              <a:pathLst>
                <a:path extrusionOk="0" h="3184" w="3151">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6"/>
            <p:cNvSpPr/>
            <p:nvPr/>
          </p:nvSpPr>
          <p:spPr>
            <a:xfrm>
              <a:off x="4113350" y="2992900"/>
              <a:ext cx="65900" cy="65925"/>
            </a:xfrm>
            <a:custGeom>
              <a:rect b="b" l="l" r="r" t="t"/>
              <a:pathLst>
                <a:path extrusionOk="0" h="2637" w="2636">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6"/>
            <p:cNvSpPr/>
            <p:nvPr/>
          </p:nvSpPr>
          <p:spPr>
            <a:xfrm>
              <a:off x="4106900" y="2986475"/>
              <a:ext cx="78800" cy="78775"/>
            </a:xfrm>
            <a:custGeom>
              <a:rect b="b" l="l" r="r" t="t"/>
              <a:pathLst>
                <a:path extrusionOk="0" h="3151" w="3152">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6"/>
            <p:cNvSpPr/>
            <p:nvPr/>
          </p:nvSpPr>
          <p:spPr>
            <a:xfrm>
              <a:off x="4298975" y="3048350"/>
              <a:ext cx="65125" cy="65925"/>
            </a:xfrm>
            <a:custGeom>
              <a:rect b="b" l="l" r="r" t="t"/>
              <a:pathLst>
                <a:path extrusionOk="0" h="2637" w="2605">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6"/>
            <p:cNvSpPr/>
            <p:nvPr/>
          </p:nvSpPr>
          <p:spPr>
            <a:xfrm>
              <a:off x="4292550" y="3041925"/>
              <a:ext cx="78775" cy="78775"/>
            </a:xfrm>
            <a:custGeom>
              <a:rect b="b" l="l" r="r" t="t"/>
              <a:pathLst>
                <a:path extrusionOk="0" h="3151" w="3151">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6"/>
            <p:cNvSpPr/>
            <p:nvPr/>
          </p:nvSpPr>
          <p:spPr>
            <a:xfrm>
              <a:off x="4483800" y="3159250"/>
              <a:ext cx="65925" cy="65100"/>
            </a:xfrm>
            <a:custGeom>
              <a:rect b="b" l="l" r="r" t="t"/>
              <a:pathLst>
                <a:path extrusionOk="0" h="2604" w="2637">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6"/>
            <p:cNvSpPr/>
            <p:nvPr/>
          </p:nvSpPr>
          <p:spPr>
            <a:xfrm>
              <a:off x="4477375" y="3152000"/>
              <a:ext cx="78775" cy="78800"/>
            </a:xfrm>
            <a:custGeom>
              <a:rect b="b" l="l" r="r" t="t"/>
              <a:pathLst>
                <a:path extrusionOk="0" h="3152" w="3151">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6"/>
            <p:cNvSpPr/>
            <p:nvPr/>
          </p:nvSpPr>
          <p:spPr>
            <a:xfrm>
              <a:off x="4669450" y="2579025"/>
              <a:ext cx="65900" cy="65125"/>
            </a:xfrm>
            <a:custGeom>
              <a:rect b="b" l="l" r="r" t="t"/>
              <a:pathLst>
                <a:path extrusionOk="0" h="2605" w="2636">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6"/>
            <p:cNvSpPr/>
            <p:nvPr/>
          </p:nvSpPr>
          <p:spPr>
            <a:xfrm>
              <a:off x="4663000" y="2571800"/>
              <a:ext cx="78800" cy="78775"/>
            </a:xfrm>
            <a:custGeom>
              <a:rect b="b" l="l" r="r" t="t"/>
              <a:pathLst>
                <a:path extrusionOk="0" h="3151" w="3152">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6"/>
            <p:cNvSpPr/>
            <p:nvPr/>
          </p:nvSpPr>
          <p:spPr>
            <a:xfrm>
              <a:off x="4855075" y="2496275"/>
              <a:ext cx="65125" cy="65100"/>
            </a:xfrm>
            <a:custGeom>
              <a:rect b="b" l="l" r="r" t="t"/>
              <a:pathLst>
                <a:path extrusionOk="0" h="2604" w="2605">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6"/>
            <p:cNvSpPr/>
            <p:nvPr/>
          </p:nvSpPr>
          <p:spPr>
            <a:xfrm>
              <a:off x="4847850" y="2489025"/>
              <a:ext cx="79575" cy="78775"/>
            </a:xfrm>
            <a:custGeom>
              <a:rect b="b" l="l" r="r" t="t"/>
              <a:pathLst>
                <a:path extrusionOk="0" h="3151" w="3183">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6"/>
            <p:cNvSpPr/>
            <p:nvPr/>
          </p:nvSpPr>
          <p:spPr>
            <a:xfrm>
              <a:off x="5039900" y="2385375"/>
              <a:ext cx="65925" cy="65900"/>
            </a:xfrm>
            <a:custGeom>
              <a:rect b="b" l="l" r="r" t="t"/>
              <a:pathLst>
                <a:path extrusionOk="0" h="2636" w="2637">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6"/>
            <p:cNvSpPr/>
            <p:nvPr/>
          </p:nvSpPr>
          <p:spPr>
            <a:xfrm>
              <a:off x="5033475" y="2378925"/>
              <a:ext cx="78775" cy="78800"/>
            </a:xfrm>
            <a:custGeom>
              <a:rect b="b" l="l" r="r" t="t"/>
              <a:pathLst>
                <a:path extrusionOk="0" h="3152" w="3151">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6"/>
            <p:cNvSpPr/>
            <p:nvPr/>
          </p:nvSpPr>
          <p:spPr>
            <a:xfrm>
              <a:off x="5225525" y="2496275"/>
              <a:ext cx="65125" cy="65100"/>
            </a:xfrm>
            <a:custGeom>
              <a:rect b="b" l="l" r="r" t="t"/>
              <a:pathLst>
                <a:path extrusionOk="0" h="2604" w="2605">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6"/>
            <p:cNvSpPr/>
            <p:nvPr/>
          </p:nvSpPr>
          <p:spPr>
            <a:xfrm>
              <a:off x="5219100" y="2489025"/>
              <a:ext cx="78775" cy="78775"/>
            </a:xfrm>
            <a:custGeom>
              <a:rect b="b" l="l" r="r" t="t"/>
              <a:pathLst>
                <a:path extrusionOk="0" h="3151" w="3151">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6"/>
            <p:cNvSpPr/>
            <p:nvPr/>
          </p:nvSpPr>
          <p:spPr>
            <a:xfrm>
              <a:off x="5411175" y="2606350"/>
              <a:ext cx="65125" cy="65925"/>
            </a:xfrm>
            <a:custGeom>
              <a:rect b="b" l="l" r="r" t="t"/>
              <a:pathLst>
                <a:path extrusionOk="0" h="2637" w="2605">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6"/>
            <p:cNvSpPr/>
            <p:nvPr/>
          </p:nvSpPr>
          <p:spPr>
            <a:xfrm>
              <a:off x="5403950" y="2599925"/>
              <a:ext cx="78775" cy="78775"/>
            </a:xfrm>
            <a:custGeom>
              <a:rect b="b" l="l" r="r" t="t"/>
              <a:pathLst>
                <a:path extrusionOk="0" h="3151" w="3151">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6"/>
            <p:cNvSpPr/>
            <p:nvPr/>
          </p:nvSpPr>
          <p:spPr>
            <a:xfrm>
              <a:off x="5747875" y="1384075"/>
              <a:ext cx="105300" cy="3359925"/>
            </a:xfrm>
            <a:custGeom>
              <a:rect b="b" l="l" r="r" t="t"/>
              <a:pathLst>
                <a:path extrusionOk="0" h="134397" w="4212">
                  <a:moveTo>
                    <a:pt x="1" y="0"/>
                  </a:moveTo>
                  <a:lnTo>
                    <a:pt x="1" y="134396"/>
                  </a:lnTo>
                  <a:lnTo>
                    <a:pt x="4212" y="134396"/>
                  </a:lnTo>
                  <a:lnTo>
                    <a:pt x="4212"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6"/>
            <p:cNvSpPr/>
            <p:nvPr/>
          </p:nvSpPr>
          <p:spPr>
            <a:xfrm>
              <a:off x="5747875" y="1797925"/>
              <a:ext cx="105300" cy="856675"/>
            </a:xfrm>
            <a:custGeom>
              <a:rect b="b" l="l" r="r" t="t"/>
              <a:pathLst>
                <a:path extrusionOk="0" h="34267" w="4212">
                  <a:moveTo>
                    <a:pt x="1" y="0"/>
                  </a:moveTo>
                  <a:lnTo>
                    <a:pt x="1" y="34267"/>
                  </a:lnTo>
                  <a:lnTo>
                    <a:pt x="4212" y="34267"/>
                  </a:lnTo>
                  <a:lnTo>
                    <a:pt x="4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6"/>
            <p:cNvSpPr/>
            <p:nvPr/>
          </p:nvSpPr>
          <p:spPr>
            <a:xfrm>
              <a:off x="1797325" y="1384075"/>
              <a:ext cx="4055850" cy="205750"/>
            </a:xfrm>
            <a:custGeom>
              <a:rect b="b" l="l" r="r" t="t"/>
              <a:pathLst>
                <a:path extrusionOk="0" h="8230" w="162234">
                  <a:moveTo>
                    <a:pt x="1" y="0"/>
                  </a:moveTo>
                  <a:lnTo>
                    <a:pt x="1" y="8229"/>
                  </a:lnTo>
                  <a:lnTo>
                    <a:pt x="162234" y="8229"/>
                  </a:lnTo>
                  <a:lnTo>
                    <a:pt x="1622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6"/>
            <p:cNvSpPr/>
            <p:nvPr/>
          </p:nvSpPr>
          <p:spPr>
            <a:xfrm>
              <a:off x="1797325" y="1652475"/>
              <a:ext cx="1042325" cy="164750"/>
            </a:xfrm>
            <a:custGeom>
              <a:rect b="b" l="l" r="r" t="t"/>
              <a:pathLst>
                <a:path extrusionOk="0" h="6590" w="41693">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6"/>
            <p:cNvSpPr/>
            <p:nvPr/>
          </p:nvSpPr>
          <p:spPr>
            <a:xfrm>
              <a:off x="1927525" y="1675775"/>
              <a:ext cx="65900" cy="100475"/>
            </a:xfrm>
            <a:custGeom>
              <a:rect b="b" l="l" r="r" t="t"/>
              <a:pathLst>
                <a:path extrusionOk="0" h="4019" w="2636">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6"/>
            <p:cNvSpPr/>
            <p:nvPr/>
          </p:nvSpPr>
          <p:spPr>
            <a:xfrm>
              <a:off x="2000650" y="1675775"/>
              <a:ext cx="55475" cy="100475"/>
            </a:xfrm>
            <a:custGeom>
              <a:rect b="b" l="l" r="r" t="t"/>
              <a:pathLst>
                <a:path extrusionOk="0" h="4019" w="2219">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6"/>
            <p:cNvSpPr/>
            <p:nvPr/>
          </p:nvSpPr>
          <p:spPr>
            <a:xfrm>
              <a:off x="2063325" y="1675775"/>
              <a:ext cx="49050" cy="100475"/>
            </a:xfrm>
            <a:custGeom>
              <a:rect b="b" l="l" r="r" t="t"/>
              <a:pathLst>
                <a:path extrusionOk="0" h="4019" w="1962">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6"/>
            <p:cNvSpPr/>
            <p:nvPr/>
          </p:nvSpPr>
          <p:spPr>
            <a:xfrm>
              <a:off x="2119575" y="1674975"/>
              <a:ext cx="47450" cy="102075"/>
            </a:xfrm>
            <a:custGeom>
              <a:rect b="b" l="l" r="r" t="t"/>
              <a:pathLst>
                <a:path extrusionOk="0" h="4083" w="1898">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6"/>
            <p:cNvSpPr/>
            <p:nvPr/>
          </p:nvSpPr>
          <p:spPr>
            <a:xfrm>
              <a:off x="2176625" y="1675775"/>
              <a:ext cx="49850" cy="100475"/>
            </a:xfrm>
            <a:custGeom>
              <a:rect b="b" l="l" r="r" t="t"/>
              <a:pathLst>
                <a:path extrusionOk="0" h="4019" w="1994">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6"/>
            <p:cNvSpPr/>
            <p:nvPr/>
          </p:nvSpPr>
          <p:spPr>
            <a:xfrm>
              <a:off x="2064125" y="1418625"/>
              <a:ext cx="2607750" cy="116550"/>
            </a:xfrm>
            <a:custGeom>
              <a:rect b="b" l="l" r="r" t="t"/>
              <a:pathLst>
                <a:path extrusionOk="0" h="4662" w="104310">
                  <a:moveTo>
                    <a:pt x="1" y="0"/>
                  </a:moveTo>
                  <a:lnTo>
                    <a:pt x="1" y="4661"/>
                  </a:lnTo>
                  <a:lnTo>
                    <a:pt x="104309" y="4661"/>
                  </a:lnTo>
                  <a:lnTo>
                    <a:pt x="1043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6"/>
            <p:cNvSpPr/>
            <p:nvPr/>
          </p:nvSpPr>
          <p:spPr>
            <a:xfrm>
              <a:off x="2016725"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6"/>
            <p:cNvSpPr/>
            <p:nvPr/>
          </p:nvSpPr>
          <p:spPr>
            <a:xfrm>
              <a:off x="2202350"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6"/>
            <p:cNvSpPr/>
            <p:nvPr/>
          </p:nvSpPr>
          <p:spPr>
            <a:xfrm>
              <a:off x="2387975" y="3505600"/>
              <a:ext cx="176825" cy="81200"/>
            </a:xfrm>
            <a:custGeom>
              <a:rect b="b" l="l" r="r" t="t"/>
              <a:pathLst>
                <a:path extrusionOk="0" h="3248" w="7073">
                  <a:moveTo>
                    <a:pt x="1" y="1"/>
                  </a:moveTo>
                  <a:lnTo>
                    <a:pt x="1" y="3247"/>
                  </a:lnTo>
                  <a:lnTo>
                    <a:pt x="7073" y="3247"/>
                  </a:lnTo>
                  <a:lnTo>
                    <a:pt x="70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6"/>
            <p:cNvSpPr/>
            <p:nvPr/>
          </p:nvSpPr>
          <p:spPr>
            <a:xfrm>
              <a:off x="2573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6"/>
            <p:cNvSpPr/>
            <p:nvPr/>
          </p:nvSpPr>
          <p:spPr>
            <a:xfrm>
              <a:off x="2759250"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6"/>
            <p:cNvSpPr/>
            <p:nvPr/>
          </p:nvSpPr>
          <p:spPr>
            <a:xfrm>
              <a:off x="2944875" y="3505600"/>
              <a:ext cx="176025" cy="81200"/>
            </a:xfrm>
            <a:custGeom>
              <a:rect b="b" l="l" r="r" t="t"/>
              <a:pathLst>
                <a:path extrusionOk="0" h="3248" w="7041">
                  <a:moveTo>
                    <a:pt x="1" y="1"/>
                  </a:moveTo>
                  <a:lnTo>
                    <a:pt x="1" y="3247"/>
                  </a:lnTo>
                  <a:lnTo>
                    <a:pt x="7041" y="3247"/>
                  </a:lnTo>
                  <a:lnTo>
                    <a:pt x="70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6"/>
            <p:cNvSpPr/>
            <p:nvPr/>
          </p:nvSpPr>
          <p:spPr>
            <a:xfrm>
              <a:off x="3130525"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6"/>
            <p:cNvSpPr/>
            <p:nvPr/>
          </p:nvSpPr>
          <p:spPr>
            <a:xfrm>
              <a:off x="3316150"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6"/>
            <p:cNvSpPr/>
            <p:nvPr/>
          </p:nvSpPr>
          <p:spPr>
            <a:xfrm>
              <a:off x="3501800"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6"/>
            <p:cNvSpPr/>
            <p:nvPr/>
          </p:nvSpPr>
          <p:spPr>
            <a:xfrm>
              <a:off x="3686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6"/>
            <p:cNvSpPr/>
            <p:nvPr/>
          </p:nvSpPr>
          <p:spPr>
            <a:xfrm>
              <a:off x="3872250" y="3505600"/>
              <a:ext cx="176825" cy="81200"/>
            </a:xfrm>
            <a:custGeom>
              <a:rect b="b" l="l" r="r" t="t"/>
              <a:pathLst>
                <a:path extrusionOk="0" h="3248" w="7073">
                  <a:moveTo>
                    <a:pt x="1" y="1"/>
                  </a:moveTo>
                  <a:lnTo>
                    <a:pt x="1"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6"/>
            <p:cNvSpPr/>
            <p:nvPr/>
          </p:nvSpPr>
          <p:spPr>
            <a:xfrm>
              <a:off x="4057900" y="3505600"/>
              <a:ext cx="176800" cy="81200"/>
            </a:xfrm>
            <a:custGeom>
              <a:rect b="b" l="l" r="r" t="t"/>
              <a:pathLst>
                <a:path extrusionOk="0" h="3248" w="7072">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6"/>
            <p:cNvSpPr/>
            <p:nvPr/>
          </p:nvSpPr>
          <p:spPr>
            <a:xfrm>
              <a:off x="4243525" y="3505600"/>
              <a:ext cx="176825" cy="81200"/>
            </a:xfrm>
            <a:custGeom>
              <a:rect b="b" l="l" r="r" t="t"/>
              <a:pathLst>
                <a:path extrusionOk="0" h="3248" w="7073">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6"/>
            <p:cNvSpPr/>
            <p:nvPr/>
          </p:nvSpPr>
          <p:spPr>
            <a:xfrm>
              <a:off x="4429150" y="3505600"/>
              <a:ext cx="176825" cy="81200"/>
            </a:xfrm>
            <a:custGeom>
              <a:rect b="b" l="l" r="r" t="t"/>
              <a:pathLst>
                <a:path extrusionOk="0" h="3248" w="7073">
                  <a:moveTo>
                    <a:pt x="1" y="1"/>
                  </a:moveTo>
                  <a:lnTo>
                    <a:pt x="1" y="3247"/>
                  </a:lnTo>
                  <a:lnTo>
                    <a:pt x="7073" y="3247"/>
                  </a:lnTo>
                  <a:lnTo>
                    <a:pt x="7073"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6"/>
            <p:cNvSpPr/>
            <p:nvPr/>
          </p:nvSpPr>
          <p:spPr>
            <a:xfrm>
              <a:off x="4614800"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6"/>
            <p:cNvSpPr/>
            <p:nvPr/>
          </p:nvSpPr>
          <p:spPr>
            <a:xfrm>
              <a:off x="4800425"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6"/>
            <p:cNvSpPr/>
            <p:nvPr/>
          </p:nvSpPr>
          <p:spPr>
            <a:xfrm>
              <a:off x="4986050" y="3505600"/>
              <a:ext cx="176025" cy="81200"/>
            </a:xfrm>
            <a:custGeom>
              <a:rect b="b" l="l" r="r" t="t"/>
              <a:pathLst>
                <a:path extrusionOk="0" h="3248" w="7041">
                  <a:moveTo>
                    <a:pt x="1" y="1"/>
                  </a:moveTo>
                  <a:lnTo>
                    <a:pt x="1" y="3247"/>
                  </a:lnTo>
                  <a:lnTo>
                    <a:pt x="7041" y="3247"/>
                  </a:lnTo>
                  <a:lnTo>
                    <a:pt x="70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6"/>
            <p:cNvSpPr/>
            <p:nvPr/>
          </p:nvSpPr>
          <p:spPr>
            <a:xfrm>
              <a:off x="5171700" y="3505600"/>
              <a:ext cx="176000" cy="81200"/>
            </a:xfrm>
            <a:custGeom>
              <a:rect b="b" l="l" r="r" t="t"/>
              <a:pathLst>
                <a:path extrusionOk="0" h="3248" w="7040">
                  <a:moveTo>
                    <a:pt x="0" y="1"/>
                  </a:moveTo>
                  <a:lnTo>
                    <a:pt x="0"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6"/>
            <p:cNvSpPr/>
            <p:nvPr/>
          </p:nvSpPr>
          <p:spPr>
            <a:xfrm>
              <a:off x="5357325"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6"/>
            <p:cNvSpPr/>
            <p:nvPr/>
          </p:nvSpPr>
          <p:spPr>
            <a:xfrm>
              <a:off x="1902600" y="1883100"/>
              <a:ext cx="299775" cy="81200"/>
            </a:xfrm>
            <a:custGeom>
              <a:rect b="b" l="l" r="r" t="t"/>
              <a:pathLst>
                <a:path extrusionOk="0" h="3248" w="11991">
                  <a:moveTo>
                    <a:pt x="1" y="1"/>
                  </a:moveTo>
                  <a:lnTo>
                    <a:pt x="1" y="3247"/>
                  </a:lnTo>
                  <a:lnTo>
                    <a:pt x="11990" y="3247"/>
                  </a:lnTo>
                  <a:lnTo>
                    <a:pt x="119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6"/>
            <p:cNvSpPr/>
            <p:nvPr/>
          </p:nvSpPr>
          <p:spPr>
            <a:xfrm>
              <a:off x="2218425"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6"/>
            <p:cNvSpPr/>
            <p:nvPr/>
          </p:nvSpPr>
          <p:spPr>
            <a:xfrm>
              <a:off x="2534250"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6"/>
            <p:cNvSpPr/>
            <p:nvPr/>
          </p:nvSpPr>
          <p:spPr>
            <a:xfrm>
              <a:off x="285005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6"/>
            <p:cNvSpPr/>
            <p:nvPr/>
          </p:nvSpPr>
          <p:spPr>
            <a:xfrm>
              <a:off x="3166675" y="1883100"/>
              <a:ext cx="300575" cy="81200"/>
            </a:xfrm>
            <a:custGeom>
              <a:rect b="b" l="l" r="r" t="t"/>
              <a:pathLst>
                <a:path extrusionOk="0" h="3248" w="12023">
                  <a:moveTo>
                    <a:pt x="1" y="1"/>
                  </a:moveTo>
                  <a:lnTo>
                    <a:pt x="1" y="3247"/>
                  </a:lnTo>
                  <a:lnTo>
                    <a:pt x="12023" y="3247"/>
                  </a:lnTo>
                  <a:lnTo>
                    <a:pt x="120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6"/>
            <p:cNvSpPr/>
            <p:nvPr/>
          </p:nvSpPr>
          <p:spPr>
            <a:xfrm>
              <a:off x="348250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6"/>
            <p:cNvSpPr/>
            <p:nvPr/>
          </p:nvSpPr>
          <p:spPr>
            <a:xfrm>
              <a:off x="379832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6"/>
            <p:cNvSpPr/>
            <p:nvPr/>
          </p:nvSpPr>
          <p:spPr>
            <a:xfrm>
              <a:off x="4114950"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6"/>
            <p:cNvSpPr/>
            <p:nvPr/>
          </p:nvSpPr>
          <p:spPr>
            <a:xfrm>
              <a:off x="443077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6"/>
            <p:cNvSpPr/>
            <p:nvPr/>
          </p:nvSpPr>
          <p:spPr>
            <a:xfrm>
              <a:off x="474657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6"/>
            <p:cNvSpPr/>
            <p:nvPr/>
          </p:nvSpPr>
          <p:spPr>
            <a:xfrm>
              <a:off x="5063200" y="1883100"/>
              <a:ext cx="299775" cy="81200"/>
            </a:xfrm>
            <a:custGeom>
              <a:rect b="b" l="l" r="r" t="t"/>
              <a:pathLst>
                <a:path extrusionOk="0" h="3248" w="11991">
                  <a:moveTo>
                    <a:pt x="1" y="1"/>
                  </a:moveTo>
                  <a:lnTo>
                    <a:pt x="1" y="3247"/>
                  </a:lnTo>
                  <a:lnTo>
                    <a:pt x="11991" y="3247"/>
                  </a:lnTo>
                  <a:lnTo>
                    <a:pt x="119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6"/>
            <p:cNvSpPr/>
            <p:nvPr/>
          </p:nvSpPr>
          <p:spPr>
            <a:xfrm>
              <a:off x="537902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6"/>
            <p:cNvSpPr/>
            <p:nvPr/>
          </p:nvSpPr>
          <p:spPr>
            <a:xfrm>
              <a:off x="3290450" y="2074375"/>
              <a:ext cx="512725" cy="198500"/>
            </a:xfrm>
            <a:custGeom>
              <a:rect b="b" l="l" r="r" t="t"/>
              <a:pathLst>
                <a:path extrusionOk="0" h="7940" w="20509">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6"/>
            <p:cNvSpPr/>
            <p:nvPr/>
          </p:nvSpPr>
          <p:spPr>
            <a:xfrm>
              <a:off x="3503400" y="2106500"/>
              <a:ext cx="60300" cy="131025"/>
            </a:xfrm>
            <a:custGeom>
              <a:rect b="b" l="l" r="r" t="t"/>
              <a:pathLst>
                <a:path extrusionOk="0" h="5241" w="2412">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6"/>
            <p:cNvSpPr/>
            <p:nvPr/>
          </p:nvSpPr>
          <p:spPr>
            <a:xfrm>
              <a:off x="3575725" y="2106500"/>
              <a:ext cx="61100" cy="131025"/>
            </a:xfrm>
            <a:custGeom>
              <a:rect b="b" l="l" r="r" t="t"/>
              <a:pathLst>
                <a:path extrusionOk="0" h="5241" w="2444">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6"/>
            <p:cNvSpPr/>
            <p:nvPr/>
          </p:nvSpPr>
          <p:spPr>
            <a:xfrm>
              <a:off x="3649650" y="2108125"/>
              <a:ext cx="66725" cy="128600"/>
            </a:xfrm>
            <a:custGeom>
              <a:rect b="b" l="l" r="r" t="t"/>
              <a:pathLst>
                <a:path extrusionOk="0" h="5144" w="2669">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6"/>
            <p:cNvSpPr/>
            <p:nvPr/>
          </p:nvSpPr>
          <p:spPr>
            <a:xfrm>
              <a:off x="2318075"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6"/>
            <p:cNvSpPr/>
            <p:nvPr/>
          </p:nvSpPr>
          <p:spPr>
            <a:xfrm>
              <a:off x="2400050"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6"/>
            <p:cNvSpPr/>
            <p:nvPr/>
          </p:nvSpPr>
          <p:spPr>
            <a:xfrm>
              <a:off x="2483625"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6"/>
            <p:cNvSpPr/>
            <p:nvPr/>
          </p:nvSpPr>
          <p:spPr>
            <a:xfrm>
              <a:off x="2568800" y="3979725"/>
              <a:ext cx="76375" cy="147100"/>
            </a:xfrm>
            <a:custGeom>
              <a:rect b="b" l="l" r="r" t="t"/>
              <a:pathLst>
                <a:path extrusionOk="0" h="5884" w="3055">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6"/>
            <p:cNvSpPr/>
            <p:nvPr/>
          </p:nvSpPr>
          <p:spPr>
            <a:xfrm>
              <a:off x="2310025" y="4223225"/>
              <a:ext cx="337550" cy="12875"/>
            </a:xfrm>
            <a:custGeom>
              <a:rect b="b" l="l" r="r" t="t"/>
              <a:pathLst>
                <a:path extrusionOk="0" h="515" w="13502">
                  <a:moveTo>
                    <a:pt x="1" y="1"/>
                  </a:moveTo>
                  <a:lnTo>
                    <a:pt x="1" y="515"/>
                  </a:lnTo>
                  <a:lnTo>
                    <a:pt x="13502" y="515"/>
                  </a:lnTo>
                  <a:lnTo>
                    <a:pt x="13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6"/>
            <p:cNvSpPr/>
            <p:nvPr/>
          </p:nvSpPr>
          <p:spPr>
            <a:xfrm>
              <a:off x="3584550" y="3979725"/>
              <a:ext cx="69150" cy="148700"/>
            </a:xfrm>
            <a:custGeom>
              <a:rect b="b" l="l" r="r" t="t"/>
              <a:pathLst>
                <a:path extrusionOk="0" h="5948" w="2766">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6"/>
            <p:cNvSpPr/>
            <p:nvPr/>
          </p:nvSpPr>
          <p:spPr>
            <a:xfrm>
              <a:off x="3666525"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6"/>
            <p:cNvSpPr/>
            <p:nvPr/>
          </p:nvSpPr>
          <p:spPr>
            <a:xfrm>
              <a:off x="3750100"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6"/>
            <p:cNvSpPr/>
            <p:nvPr/>
          </p:nvSpPr>
          <p:spPr>
            <a:xfrm>
              <a:off x="3835300" y="3979725"/>
              <a:ext cx="76350" cy="147100"/>
            </a:xfrm>
            <a:custGeom>
              <a:rect b="b" l="l" r="r" t="t"/>
              <a:pathLst>
                <a:path extrusionOk="0" h="5884" w="3054">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6"/>
            <p:cNvSpPr/>
            <p:nvPr/>
          </p:nvSpPr>
          <p:spPr>
            <a:xfrm>
              <a:off x="3576525" y="4223225"/>
              <a:ext cx="337550" cy="12875"/>
            </a:xfrm>
            <a:custGeom>
              <a:rect b="b" l="l" r="r" t="t"/>
              <a:pathLst>
                <a:path extrusionOk="0" h="515" w="13502">
                  <a:moveTo>
                    <a:pt x="1" y="1"/>
                  </a:moveTo>
                  <a:lnTo>
                    <a:pt x="1" y="515"/>
                  </a:lnTo>
                  <a:lnTo>
                    <a:pt x="13501" y="515"/>
                  </a:lnTo>
                  <a:lnTo>
                    <a:pt x="1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6"/>
            <p:cNvSpPr/>
            <p:nvPr/>
          </p:nvSpPr>
          <p:spPr>
            <a:xfrm>
              <a:off x="4959550"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6"/>
            <p:cNvSpPr/>
            <p:nvPr/>
          </p:nvSpPr>
          <p:spPr>
            <a:xfrm>
              <a:off x="5042325" y="3978125"/>
              <a:ext cx="69925" cy="150300"/>
            </a:xfrm>
            <a:custGeom>
              <a:rect b="b" l="l" r="r" t="t"/>
              <a:pathLst>
                <a:path extrusionOk="0" h="6012" w="2797">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6"/>
            <p:cNvSpPr/>
            <p:nvPr/>
          </p:nvSpPr>
          <p:spPr>
            <a:xfrm>
              <a:off x="5125075" y="3978125"/>
              <a:ext cx="70750" cy="150300"/>
            </a:xfrm>
            <a:custGeom>
              <a:rect b="b" l="l" r="r" t="t"/>
              <a:pathLst>
                <a:path extrusionOk="0" h="6012" w="283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6"/>
            <p:cNvSpPr/>
            <p:nvPr/>
          </p:nvSpPr>
          <p:spPr>
            <a:xfrm>
              <a:off x="5210275" y="3979725"/>
              <a:ext cx="77175" cy="147100"/>
            </a:xfrm>
            <a:custGeom>
              <a:rect b="b" l="l" r="r" t="t"/>
              <a:pathLst>
                <a:path extrusionOk="0" h="5884" w="3087">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6"/>
            <p:cNvSpPr/>
            <p:nvPr/>
          </p:nvSpPr>
          <p:spPr>
            <a:xfrm>
              <a:off x="4952300" y="4223225"/>
              <a:ext cx="336750" cy="12875"/>
            </a:xfrm>
            <a:custGeom>
              <a:rect b="b" l="l" r="r" t="t"/>
              <a:pathLst>
                <a:path extrusionOk="0" h="515" w="13470">
                  <a:moveTo>
                    <a:pt x="1" y="1"/>
                  </a:moveTo>
                  <a:lnTo>
                    <a:pt x="1" y="515"/>
                  </a:lnTo>
                  <a:lnTo>
                    <a:pt x="13469" y="515"/>
                  </a:lnTo>
                  <a:lnTo>
                    <a:pt x="134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6"/>
            <p:cNvSpPr/>
            <p:nvPr/>
          </p:nvSpPr>
          <p:spPr>
            <a:xfrm>
              <a:off x="3124100" y="3854375"/>
              <a:ext cx="13675" cy="703175"/>
            </a:xfrm>
            <a:custGeom>
              <a:rect b="b" l="l" r="r" t="t"/>
              <a:pathLst>
                <a:path extrusionOk="0" h="28127" w="547">
                  <a:moveTo>
                    <a:pt x="0" y="0"/>
                  </a:moveTo>
                  <a:lnTo>
                    <a:pt x="0" y="28127"/>
                  </a:lnTo>
                  <a:lnTo>
                    <a:pt x="547" y="2812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6"/>
            <p:cNvSpPr/>
            <p:nvPr/>
          </p:nvSpPr>
          <p:spPr>
            <a:xfrm>
              <a:off x="4502275" y="3854375"/>
              <a:ext cx="12900" cy="703175"/>
            </a:xfrm>
            <a:custGeom>
              <a:rect b="b" l="l" r="r" t="t"/>
              <a:pathLst>
                <a:path extrusionOk="0" h="28127" w="516">
                  <a:moveTo>
                    <a:pt x="1" y="0"/>
                  </a:moveTo>
                  <a:lnTo>
                    <a:pt x="1" y="28127"/>
                  </a:lnTo>
                  <a:lnTo>
                    <a:pt x="515" y="28127"/>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6"/>
            <p:cNvSpPr/>
            <p:nvPr/>
          </p:nvSpPr>
          <p:spPr>
            <a:xfrm>
              <a:off x="2361475" y="3788475"/>
              <a:ext cx="41000" cy="84400"/>
            </a:xfrm>
            <a:custGeom>
              <a:rect b="b" l="l" r="r" t="t"/>
              <a:pathLst>
                <a:path extrusionOk="0" h="3376" w="164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6"/>
            <p:cNvSpPr/>
            <p:nvPr/>
          </p:nvSpPr>
          <p:spPr>
            <a:xfrm>
              <a:off x="2407275" y="3786875"/>
              <a:ext cx="40200" cy="86800"/>
            </a:xfrm>
            <a:custGeom>
              <a:rect b="b" l="l" r="r" t="t"/>
              <a:pathLst>
                <a:path extrusionOk="0" h="3472" w="1608">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6"/>
            <p:cNvSpPr/>
            <p:nvPr/>
          </p:nvSpPr>
          <p:spPr>
            <a:xfrm>
              <a:off x="2456300" y="3788475"/>
              <a:ext cx="40200" cy="84400"/>
            </a:xfrm>
            <a:custGeom>
              <a:rect b="b" l="l" r="r" t="t"/>
              <a:pathLst>
                <a:path extrusionOk="0" h="3376" w="1608">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6"/>
            <p:cNvSpPr/>
            <p:nvPr/>
          </p:nvSpPr>
          <p:spPr>
            <a:xfrm>
              <a:off x="2501300" y="3788475"/>
              <a:ext cx="46625" cy="84400"/>
            </a:xfrm>
            <a:custGeom>
              <a:rect b="b" l="l" r="r" t="t"/>
              <a:pathLst>
                <a:path extrusionOk="0" h="3376" w="1865">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6"/>
            <p:cNvSpPr/>
            <p:nvPr/>
          </p:nvSpPr>
          <p:spPr>
            <a:xfrm>
              <a:off x="2549500" y="3788475"/>
              <a:ext cx="47450" cy="84400"/>
            </a:xfrm>
            <a:custGeom>
              <a:rect b="b" l="l" r="r" t="t"/>
              <a:pathLst>
                <a:path extrusionOk="0" h="3376" w="1898">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6"/>
            <p:cNvSpPr/>
            <p:nvPr/>
          </p:nvSpPr>
          <p:spPr>
            <a:xfrm>
              <a:off x="3644025" y="3788475"/>
              <a:ext cx="64325" cy="84400"/>
            </a:xfrm>
            <a:custGeom>
              <a:rect b="b" l="l" r="r" t="t"/>
              <a:pathLst>
                <a:path extrusionOk="0" h="3376" w="2573">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6"/>
            <p:cNvSpPr/>
            <p:nvPr/>
          </p:nvSpPr>
          <p:spPr>
            <a:xfrm>
              <a:off x="3714750" y="3788475"/>
              <a:ext cx="36175" cy="84400"/>
            </a:xfrm>
            <a:custGeom>
              <a:rect b="b" l="l" r="r" t="t"/>
              <a:pathLst>
                <a:path extrusionOk="0" h="3376" w="1447">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6"/>
            <p:cNvSpPr/>
            <p:nvPr/>
          </p:nvSpPr>
          <p:spPr>
            <a:xfrm>
              <a:off x="3758950" y="3788475"/>
              <a:ext cx="36175" cy="84400"/>
            </a:xfrm>
            <a:custGeom>
              <a:rect b="b" l="l" r="r" t="t"/>
              <a:pathLst>
                <a:path extrusionOk="0" h="3376" w="1447">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6"/>
            <p:cNvSpPr/>
            <p:nvPr/>
          </p:nvSpPr>
          <p:spPr>
            <a:xfrm>
              <a:off x="3803150" y="3788475"/>
              <a:ext cx="44225" cy="84400"/>
            </a:xfrm>
            <a:custGeom>
              <a:rect b="b" l="l" r="r" t="t"/>
              <a:pathLst>
                <a:path extrusionOk="0" h="3376" w="1769">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6"/>
            <p:cNvSpPr/>
            <p:nvPr/>
          </p:nvSpPr>
          <p:spPr>
            <a:xfrm>
              <a:off x="4995700" y="3788475"/>
              <a:ext cx="56275" cy="84400"/>
            </a:xfrm>
            <a:custGeom>
              <a:rect b="b" l="l" r="r" t="t"/>
              <a:pathLst>
                <a:path extrusionOk="0" h="3376" w="2251">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6"/>
            <p:cNvSpPr/>
            <p:nvPr/>
          </p:nvSpPr>
          <p:spPr>
            <a:xfrm>
              <a:off x="5060000" y="3786875"/>
              <a:ext cx="40200" cy="86800"/>
            </a:xfrm>
            <a:custGeom>
              <a:rect b="b" l="l" r="r" t="t"/>
              <a:pathLst>
                <a:path extrusionOk="0" h="3472" w="1608">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6"/>
            <p:cNvSpPr/>
            <p:nvPr/>
          </p:nvSpPr>
          <p:spPr>
            <a:xfrm>
              <a:off x="5109025" y="3788475"/>
              <a:ext cx="41800" cy="84400"/>
            </a:xfrm>
            <a:custGeom>
              <a:rect b="b" l="l" r="r" t="t"/>
              <a:pathLst>
                <a:path extrusionOk="0" h="3376" w="1672">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6"/>
            <p:cNvSpPr/>
            <p:nvPr/>
          </p:nvSpPr>
          <p:spPr>
            <a:xfrm>
              <a:off x="5156425" y="3788475"/>
              <a:ext cx="41000" cy="84400"/>
            </a:xfrm>
            <a:custGeom>
              <a:rect b="b" l="l" r="r" t="t"/>
              <a:pathLst>
                <a:path extrusionOk="0" h="3376" w="164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6"/>
            <p:cNvSpPr/>
            <p:nvPr/>
          </p:nvSpPr>
          <p:spPr>
            <a:xfrm>
              <a:off x="5203850" y="3788475"/>
              <a:ext cx="41800" cy="84400"/>
            </a:xfrm>
            <a:custGeom>
              <a:rect b="b" l="l" r="r" t="t"/>
              <a:pathLst>
                <a:path extrusionOk="0" h="3376" w="1672">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6"/>
            <p:cNvSpPr/>
            <p:nvPr/>
          </p:nvSpPr>
          <p:spPr>
            <a:xfrm>
              <a:off x="5501975" y="4781525"/>
              <a:ext cx="384950" cy="152150"/>
            </a:xfrm>
            <a:custGeom>
              <a:rect b="b" l="l" r="r" t="t"/>
              <a:pathLst>
                <a:path extrusionOk="0" h="6086" w="15398">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6"/>
            <p:cNvSpPr/>
            <p:nvPr/>
          </p:nvSpPr>
          <p:spPr>
            <a:xfrm>
              <a:off x="5530100" y="4563375"/>
              <a:ext cx="360850" cy="175900"/>
            </a:xfrm>
            <a:custGeom>
              <a:rect b="b" l="l" r="r" t="t"/>
              <a:pathLst>
                <a:path extrusionOk="0" h="7036" w="14434">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6"/>
            <p:cNvSpPr/>
            <p:nvPr/>
          </p:nvSpPr>
          <p:spPr>
            <a:xfrm>
              <a:off x="5963250" y="4563150"/>
              <a:ext cx="171200" cy="366975"/>
            </a:xfrm>
            <a:custGeom>
              <a:rect b="b" l="l" r="r" t="t"/>
              <a:pathLst>
                <a:path extrusionOk="0" h="14679" w="6848">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6"/>
            <p:cNvSpPr/>
            <p:nvPr/>
          </p:nvSpPr>
          <p:spPr>
            <a:xfrm>
              <a:off x="6172200" y="4849250"/>
              <a:ext cx="349575" cy="202350"/>
            </a:xfrm>
            <a:custGeom>
              <a:rect b="b" l="l" r="r" t="t"/>
              <a:pathLst>
                <a:path extrusionOk="0" h="8094" w="13983">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6"/>
            <p:cNvSpPr/>
            <p:nvPr/>
          </p:nvSpPr>
          <p:spPr>
            <a:xfrm>
              <a:off x="6055675" y="4428950"/>
              <a:ext cx="163950" cy="374500"/>
            </a:xfrm>
            <a:custGeom>
              <a:rect b="b" l="l" r="r" t="t"/>
              <a:pathLst>
                <a:path extrusionOk="0" h="14980" w="6558">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6"/>
            <p:cNvSpPr/>
            <p:nvPr/>
          </p:nvSpPr>
          <p:spPr>
            <a:xfrm>
              <a:off x="6315225" y="4531000"/>
              <a:ext cx="371300" cy="201600"/>
            </a:xfrm>
            <a:custGeom>
              <a:rect b="b" l="l" r="r" t="t"/>
              <a:pathLst>
                <a:path extrusionOk="0" h="8064" w="14852">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6"/>
            <p:cNvSpPr/>
            <p:nvPr/>
          </p:nvSpPr>
          <p:spPr>
            <a:xfrm>
              <a:off x="6243725" y="4308400"/>
              <a:ext cx="213775" cy="345150"/>
            </a:xfrm>
            <a:custGeom>
              <a:rect b="b" l="l" r="r" t="t"/>
              <a:pathLst>
                <a:path extrusionOk="0" h="13806" w="8551">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6"/>
            <p:cNvSpPr/>
            <p:nvPr/>
          </p:nvSpPr>
          <p:spPr>
            <a:xfrm>
              <a:off x="5842700" y="4681450"/>
              <a:ext cx="240325" cy="567025"/>
            </a:xfrm>
            <a:custGeom>
              <a:rect b="b" l="l" r="r" t="t"/>
              <a:pathLst>
                <a:path extrusionOk="0" h="22681" w="9613">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6"/>
            <p:cNvSpPr/>
            <p:nvPr/>
          </p:nvSpPr>
          <p:spPr>
            <a:xfrm>
              <a:off x="6091825" y="4613150"/>
              <a:ext cx="231475" cy="591025"/>
            </a:xfrm>
            <a:custGeom>
              <a:rect b="b" l="l" r="r" t="t"/>
              <a:pathLst>
                <a:path extrusionOk="0" h="23641" w="9259">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6"/>
            <p:cNvSpPr/>
            <p:nvPr/>
          </p:nvSpPr>
          <p:spPr>
            <a:xfrm>
              <a:off x="6132000" y="4990325"/>
              <a:ext cx="118975" cy="73500"/>
            </a:xfrm>
            <a:custGeom>
              <a:rect b="b" l="l" r="r" t="t"/>
              <a:pathLst>
                <a:path extrusionOk="0" h="2940" w="4759">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6"/>
            <p:cNvSpPr/>
            <p:nvPr/>
          </p:nvSpPr>
          <p:spPr>
            <a:xfrm>
              <a:off x="6144075" y="4717625"/>
              <a:ext cx="67525" cy="129850"/>
            </a:xfrm>
            <a:custGeom>
              <a:rect b="b" l="l" r="r" t="t"/>
              <a:pathLst>
                <a:path extrusionOk="0" h="5194" w="2701">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6"/>
            <p:cNvSpPr/>
            <p:nvPr/>
          </p:nvSpPr>
          <p:spPr>
            <a:xfrm>
              <a:off x="6261400" y="4661375"/>
              <a:ext cx="142250" cy="70375"/>
            </a:xfrm>
            <a:custGeom>
              <a:rect b="b" l="l" r="r" t="t"/>
              <a:pathLst>
                <a:path extrusionOk="0" h="2815" w="569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6"/>
            <p:cNvSpPr/>
            <p:nvPr/>
          </p:nvSpPr>
          <p:spPr>
            <a:xfrm>
              <a:off x="5983350" y="4849900"/>
              <a:ext cx="59475" cy="189975"/>
            </a:xfrm>
            <a:custGeom>
              <a:rect b="b" l="l" r="r" t="t"/>
              <a:pathLst>
                <a:path extrusionOk="0" h="7599" w="2379">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6"/>
            <p:cNvSpPr/>
            <p:nvPr/>
          </p:nvSpPr>
          <p:spPr>
            <a:xfrm>
              <a:off x="5822625" y="4838000"/>
              <a:ext cx="117350" cy="67525"/>
            </a:xfrm>
            <a:custGeom>
              <a:rect b="b" l="l" r="r" t="t"/>
              <a:pathLst>
                <a:path extrusionOk="0" h="2701" w="4694">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6"/>
            <p:cNvSpPr/>
            <p:nvPr/>
          </p:nvSpPr>
          <p:spPr>
            <a:xfrm>
              <a:off x="5951200" y="5157025"/>
              <a:ext cx="268425" cy="212975"/>
            </a:xfrm>
            <a:custGeom>
              <a:rect b="b" l="l" r="r" t="t"/>
              <a:pathLst>
                <a:path extrusionOk="0" h="8519" w="10737">
                  <a:moveTo>
                    <a:pt x="0" y="0"/>
                  </a:moveTo>
                  <a:lnTo>
                    <a:pt x="1608" y="8519"/>
                  </a:lnTo>
                  <a:lnTo>
                    <a:pt x="9129" y="8519"/>
                  </a:lnTo>
                  <a:lnTo>
                    <a:pt x="10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6"/>
            <p:cNvSpPr/>
            <p:nvPr/>
          </p:nvSpPr>
          <p:spPr>
            <a:xfrm>
              <a:off x="5943975" y="5150600"/>
              <a:ext cx="282875" cy="225825"/>
            </a:xfrm>
            <a:custGeom>
              <a:rect b="b" l="l" r="r" t="t"/>
              <a:pathLst>
                <a:path extrusionOk="0" h="9033" w="11315">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6"/>
            <p:cNvSpPr/>
            <p:nvPr/>
          </p:nvSpPr>
          <p:spPr>
            <a:xfrm>
              <a:off x="3847350" y="4310825"/>
              <a:ext cx="341550" cy="994100"/>
            </a:xfrm>
            <a:custGeom>
              <a:rect b="b" l="l" r="r" t="t"/>
              <a:pathLst>
                <a:path extrusionOk="0" h="39764" w="13662">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6"/>
            <p:cNvSpPr/>
            <p:nvPr/>
          </p:nvSpPr>
          <p:spPr>
            <a:xfrm>
              <a:off x="3840100" y="4304400"/>
              <a:ext cx="356025" cy="1007475"/>
            </a:xfrm>
            <a:custGeom>
              <a:rect b="b" l="l" r="r" t="t"/>
              <a:pathLst>
                <a:path extrusionOk="0" h="40299" w="14241">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6"/>
            <p:cNvSpPr/>
            <p:nvPr/>
          </p:nvSpPr>
          <p:spPr>
            <a:xfrm>
              <a:off x="3691825" y="5009525"/>
              <a:ext cx="308225" cy="332350"/>
            </a:xfrm>
            <a:custGeom>
              <a:rect b="b" l="l" r="r" t="t"/>
              <a:pathLst>
                <a:path extrusionOk="0" h="13294" w="12329">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6"/>
            <p:cNvSpPr/>
            <p:nvPr/>
          </p:nvSpPr>
          <p:spPr>
            <a:xfrm>
              <a:off x="3690650" y="5002725"/>
              <a:ext cx="303775" cy="345575"/>
            </a:xfrm>
            <a:custGeom>
              <a:rect b="b" l="l" r="r" t="t"/>
              <a:pathLst>
                <a:path extrusionOk="0" h="13823" w="12151">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6"/>
            <p:cNvSpPr/>
            <p:nvPr/>
          </p:nvSpPr>
          <p:spPr>
            <a:xfrm>
              <a:off x="2765675" y="5136875"/>
              <a:ext cx="160425" cy="71975"/>
            </a:xfrm>
            <a:custGeom>
              <a:rect b="b" l="l" r="r" t="t"/>
              <a:pathLst>
                <a:path extrusionOk="0" h="2879" w="6417">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6"/>
            <p:cNvSpPr/>
            <p:nvPr/>
          </p:nvSpPr>
          <p:spPr>
            <a:xfrm>
              <a:off x="2768900" y="5129700"/>
              <a:ext cx="150300" cy="86025"/>
            </a:xfrm>
            <a:custGeom>
              <a:rect b="b" l="l" r="r" t="t"/>
              <a:pathLst>
                <a:path extrusionOk="0" h="3441" w="6012">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6"/>
            <p:cNvSpPr/>
            <p:nvPr/>
          </p:nvSpPr>
          <p:spPr>
            <a:xfrm>
              <a:off x="2849250" y="5096175"/>
              <a:ext cx="87625" cy="156775"/>
            </a:xfrm>
            <a:custGeom>
              <a:rect b="b" l="l" r="r" t="t"/>
              <a:pathLst>
                <a:path extrusionOk="0" h="6271" w="3505">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6"/>
            <p:cNvSpPr/>
            <p:nvPr/>
          </p:nvSpPr>
          <p:spPr>
            <a:xfrm>
              <a:off x="2846050" y="5089525"/>
              <a:ext cx="98050" cy="170375"/>
            </a:xfrm>
            <a:custGeom>
              <a:rect b="b" l="l" r="r" t="t"/>
              <a:pathLst>
                <a:path extrusionOk="0" h="6815" w="3922">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6"/>
            <p:cNvSpPr/>
            <p:nvPr/>
          </p:nvSpPr>
          <p:spPr>
            <a:xfrm>
              <a:off x="2864525" y="5089350"/>
              <a:ext cx="148700" cy="160125"/>
            </a:xfrm>
            <a:custGeom>
              <a:rect b="b" l="l" r="r" t="t"/>
              <a:pathLst>
                <a:path extrusionOk="0" h="6405" w="5948">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6"/>
            <p:cNvSpPr/>
            <p:nvPr/>
          </p:nvSpPr>
          <p:spPr>
            <a:xfrm>
              <a:off x="2860500" y="5083100"/>
              <a:ext cx="159950" cy="173600"/>
            </a:xfrm>
            <a:custGeom>
              <a:rect b="b" l="l" r="r" t="t"/>
              <a:pathLst>
                <a:path extrusionOk="0" h="6944" w="6398">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6"/>
            <p:cNvSpPr/>
            <p:nvPr/>
          </p:nvSpPr>
          <p:spPr>
            <a:xfrm>
              <a:off x="2874975" y="5075450"/>
              <a:ext cx="1043925" cy="240775"/>
            </a:xfrm>
            <a:custGeom>
              <a:rect b="b" l="l" r="r" t="t"/>
              <a:pathLst>
                <a:path extrusionOk="0" h="9631" w="41757">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6"/>
            <p:cNvSpPr/>
            <p:nvPr/>
          </p:nvSpPr>
          <p:spPr>
            <a:xfrm>
              <a:off x="2867750" y="5068625"/>
              <a:ext cx="1040700" cy="253975"/>
            </a:xfrm>
            <a:custGeom>
              <a:rect b="b" l="l" r="r" t="t"/>
              <a:pathLst>
                <a:path extrusionOk="0" h="10159" w="41628">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6"/>
            <p:cNvSpPr/>
            <p:nvPr/>
          </p:nvSpPr>
          <p:spPr>
            <a:xfrm>
              <a:off x="4233075" y="4101575"/>
              <a:ext cx="677475" cy="1267625"/>
            </a:xfrm>
            <a:custGeom>
              <a:rect b="b" l="l" r="r" t="t"/>
              <a:pathLst>
                <a:path extrusionOk="0" h="50705" w="27099">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6"/>
            <p:cNvSpPr/>
            <p:nvPr/>
          </p:nvSpPr>
          <p:spPr>
            <a:xfrm>
              <a:off x="4226650" y="4094650"/>
              <a:ext cx="690325" cy="1280975"/>
            </a:xfrm>
            <a:custGeom>
              <a:rect b="b" l="l" r="r" t="t"/>
              <a:pathLst>
                <a:path extrusionOk="0" h="51239" w="27613">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6"/>
            <p:cNvSpPr/>
            <p:nvPr/>
          </p:nvSpPr>
          <p:spPr>
            <a:xfrm>
              <a:off x="4030575" y="4125175"/>
              <a:ext cx="497450" cy="1244825"/>
            </a:xfrm>
            <a:custGeom>
              <a:rect b="b" l="l" r="r" t="t"/>
              <a:pathLst>
                <a:path extrusionOk="0" h="49793" w="19898">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6"/>
            <p:cNvSpPr/>
            <p:nvPr/>
          </p:nvSpPr>
          <p:spPr>
            <a:xfrm>
              <a:off x="4023325" y="4118950"/>
              <a:ext cx="511125" cy="1257475"/>
            </a:xfrm>
            <a:custGeom>
              <a:rect b="b" l="l" r="r" t="t"/>
              <a:pathLst>
                <a:path extrusionOk="0" h="50299" w="20445">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6"/>
            <p:cNvSpPr/>
            <p:nvPr/>
          </p:nvSpPr>
          <p:spPr>
            <a:xfrm>
              <a:off x="4349600" y="4100275"/>
              <a:ext cx="131025" cy="192900"/>
            </a:xfrm>
            <a:custGeom>
              <a:rect b="b" l="l" r="r" t="t"/>
              <a:pathLst>
                <a:path extrusionOk="0" h="7716" w="5241">
                  <a:moveTo>
                    <a:pt x="2765" y="0"/>
                  </a:moveTo>
                  <a:lnTo>
                    <a:pt x="1" y="7715"/>
                  </a:lnTo>
                  <a:lnTo>
                    <a:pt x="5240" y="5240"/>
                  </a:lnTo>
                  <a:lnTo>
                    <a:pt x="2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6"/>
            <p:cNvSpPr/>
            <p:nvPr/>
          </p:nvSpPr>
          <p:spPr>
            <a:xfrm>
              <a:off x="4342375" y="4093050"/>
              <a:ext cx="145475" cy="206625"/>
            </a:xfrm>
            <a:custGeom>
              <a:rect b="b" l="l" r="r" t="t"/>
              <a:pathLst>
                <a:path extrusionOk="0" h="8265" w="5819">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6"/>
            <p:cNvSpPr/>
            <p:nvPr/>
          </p:nvSpPr>
          <p:spPr>
            <a:xfrm>
              <a:off x="4418700" y="3834275"/>
              <a:ext cx="451675" cy="495050"/>
            </a:xfrm>
            <a:custGeom>
              <a:rect b="b" l="l" r="r" t="t"/>
              <a:pathLst>
                <a:path extrusionOk="0" h="19802" w="18067">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6"/>
            <p:cNvSpPr/>
            <p:nvPr/>
          </p:nvSpPr>
          <p:spPr>
            <a:xfrm>
              <a:off x="4411475" y="3827525"/>
              <a:ext cx="465325" cy="508450"/>
            </a:xfrm>
            <a:custGeom>
              <a:rect b="b" l="l" r="r" t="t"/>
              <a:pathLst>
                <a:path extrusionOk="0" h="20338" w="18613">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6"/>
            <p:cNvSpPr/>
            <p:nvPr/>
          </p:nvSpPr>
          <p:spPr>
            <a:xfrm>
              <a:off x="4254775" y="3175150"/>
              <a:ext cx="542450" cy="1180025"/>
            </a:xfrm>
            <a:custGeom>
              <a:rect b="b" l="l" r="r" t="t"/>
              <a:pathLst>
                <a:path extrusionOk="0" h="47201" w="21698">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6"/>
            <p:cNvSpPr/>
            <p:nvPr/>
          </p:nvSpPr>
          <p:spPr>
            <a:xfrm>
              <a:off x="4333525" y="3175150"/>
              <a:ext cx="463700" cy="450850"/>
            </a:xfrm>
            <a:custGeom>
              <a:rect b="b" l="l" r="r" t="t"/>
              <a:pathLst>
                <a:path extrusionOk="0" h="18034" w="18548">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6"/>
            <p:cNvSpPr/>
            <p:nvPr/>
          </p:nvSpPr>
          <p:spPr>
            <a:xfrm>
              <a:off x="4253975" y="3168075"/>
              <a:ext cx="549700" cy="1193400"/>
            </a:xfrm>
            <a:custGeom>
              <a:rect b="b" l="l" r="r" t="t"/>
              <a:pathLst>
                <a:path extrusionOk="0" h="47736" w="21988">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6"/>
            <p:cNvSpPr/>
            <p:nvPr/>
          </p:nvSpPr>
          <p:spPr>
            <a:xfrm>
              <a:off x="4706400" y="3568950"/>
              <a:ext cx="116550" cy="215550"/>
            </a:xfrm>
            <a:custGeom>
              <a:rect b="b" l="l" r="r" t="t"/>
              <a:pathLst>
                <a:path extrusionOk="0" h="8622" w="4662">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6"/>
            <p:cNvSpPr/>
            <p:nvPr/>
          </p:nvSpPr>
          <p:spPr>
            <a:xfrm>
              <a:off x="4700775" y="3561850"/>
              <a:ext cx="118975" cy="229050"/>
            </a:xfrm>
            <a:custGeom>
              <a:rect b="b" l="l" r="r" t="t"/>
              <a:pathLst>
                <a:path extrusionOk="0" h="9162" w="4759">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6"/>
            <p:cNvSpPr/>
            <p:nvPr/>
          </p:nvSpPr>
          <p:spPr>
            <a:xfrm>
              <a:off x="4340750" y="3605550"/>
              <a:ext cx="114950" cy="202225"/>
            </a:xfrm>
            <a:custGeom>
              <a:rect b="b" l="l" r="r" t="t"/>
              <a:pathLst>
                <a:path extrusionOk="0" h="8089" w="4598">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6"/>
            <p:cNvSpPr/>
            <p:nvPr/>
          </p:nvSpPr>
          <p:spPr>
            <a:xfrm>
              <a:off x="4360050" y="3835075"/>
              <a:ext cx="135825" cy="28150"/>
            </a:xfrm>
            <a:custGeom>
              <a:rect b="b" l="l" r="r" t="t"/>
              <a:pathLst>
                <a:path extrusionOk="0" h="1126" w="5433">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6"/>
            <p:cNvSpPr/>
            <p:nvPr/>
          </p:nvSpPr>
          <p:spPr>
            <a:xfrm>
              <a:off x="4480600" y="3605250"/>
              <a:ext cx="28950" cy="57875"/>
            </a:xfrm>
            <a:custGeom>
              <a:rect b="b" l="l" r="r" t="t"/>
              <a:pathLst>
                <a:path extrusionOk="0" h="2315" w="1158">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6"/>
            <p:cNvSpPr/>
            <p:nvPr/>
          </p:nvSpPr>
          <p:spPr>
            <a:xfrm>
              <a:off x="4305400" y="3586775"/>
              <a:ext cx="29750" cy="57875"/>
            </a:xfrm>
            <a:custGeom>
              <a:rect b="b" l="l" r="r" t="t"/>
              <a:pathLst>
                <a:path extrusionOk="0" h="2315" w="119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6"/>
            <p:cNvSpPr/>
            <p:nvPr/>
          </p:nvSpPr>
          <p:spPr>
            <a:xfrm>
              <a:off x="4276475" y="3539350"/>
              <a:ext cx="94850" cy="24950"/>
            </a:xfrm>
            <a:custGeom>
              <a:rect b="b" l="l" r="r" t="t"/>
              <a:pathLst>
                <a:path extrusionOk="0" h="998" w="3794">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6"/>
            <p:cNvSpPr/>
            <p:nvPr/>
          </p:nvSpPr>
          <p:spPr>
            <a:xfrm>
              <a:off x="4443625" y="3548200"/>
              <a:ext cx="135025" cy="38000"/>
            </a:xfrm>
            <a:custGeom>
              <a:rect b="b" l="l" r="r" t="t"/>
              <a:pathLst>
                <a:path extrusionOk="0" h="1520" w="5401">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6"/>
            <p:cNvSpPr/>
            <p:nvPr/>
          </p:nvSpPr>
          <p:spPr>
            <a:xfrm>
              <a:off x="4481400" y="4034375"/>
              <a:ext cx="855050" cy="1335625"/>
            </a:xfrm>
            <a:custGeom>
              <a:rect b="b" l="l" r="r" t="t"/>
              <a:pathLst>
                <a:path extrusionOk="0" h="53425" w="34202">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6"/>
            <p:cNvSpPr/>
            <p:nvPr/>
          </p:nvSpPr>
          <p:spPr>
            <a:xfrm>
              <a:off x="4474150" y="4027550"/>
              <a:ext cx="858300" cy="1348875"/>
            </a:xfrm>
            <a:custGeom>
              <a:rect b="b" l="l" r="r" t="t"/>
              <a:pathLst>
                <a:path extrusionOk="0" h="53955" w="34332">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6"/>
            <p:cNvSpPr/>
            <p:nvPr/>
          </p:nvSpPr>
          <p:spPr>
            <a:xfrm>
              <a:off x="4637300" y="3848750"/>
              <a:ext cx="257975" cy="516750"/>
            </a:xfrm>
            <a:custGeom>
              <a:rect b="b" l="l" r="r" t="t"/>
              <a:pathLst>
                <a:path extrusionOk="0" h="20670" w="10319">
                  <a:moveTo>
                    <a:pt x="9322" y="0"/>
                  </a:moveTo>
                  <a:lnTo>
                    <a:pt x="0" y="13115"/>
                  </a:lnTo>
                  <a:lnTo>
                    <a:pt x="2475" y="20669"/>
                  </a:lnTo>
                  <a:lnTo>
                    <a:pt x="10319" y="7586"/>
                  </a:lnTo>
                  <a:lnTo>
                    <a:pt x="9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6"/>
            <p:cNvSpPr/>
            <p:nvPr/>
          </p:nvSpPr>
          <p:spPr>
            <a:xfrm>
              <a:off x="4630050" y="3842025"/>
              <a:ext cx="272450" cy="530700"/>
            </a:xfrm>
            <a:custGeom>
              <a:rect b="b" l="l" r="r" t="t"/>
              <a:pathLst>
                <a:path extrusionOk="0" h="21228" w="10898">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6"/>
            <p:cNvSpPr/>
            <p:nvPr/>
          </p:nvSpPr>
          <p:spPr>
            <a:xfrm>
              <a:off x="4855875" y="4281900"/>
              <a:ext cx="512725" cy="946675"/>
            </a:xfrm>
            <a:custGeom>
              <a:rect b="b" l="l" r="r" t="t"/>
              <a:pathLst>
                <a:path extrusionOk="0" h="37867" w="20509">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6"/>
            <p:cNvSpPr/>
            <p:nvPr/>
          </p:nvSpPr>
          <p:spPr>
            <a:xfrm>
              <a:off x="4848650" y="4276275"/>
              <a:ext cx="511925" cy="959025"/>
            </a:xfrm>
            <a:custGeom>
              <a:rect b="b" l="l" r="r" t="t"/>
              <a:pathLst>
                <a:path extrusionOk="0" h="38361" w="20477">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6"/>
            <p:cNvSpPr/>
            <p:nvPr/>
          </p:nvSpPr>
          <p:spPr>
            <a:xfrm>
              <a:off x="4716850" y="4919150"/>
              <a:ext cx="404250" cy="407825"/>
            </a:xfrm>
            <a:custGeom>
              <a:rect b="b" l="l" r="r" t="t"/>
              <a:pathLst>
                <a:path extrusionOk="0" h="16313" w="1617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6"/>
            <p:cNvSpPr/>
            <p:nvPr/>
          </p:nvSpPr>
          <p:spPr>
            <a:xfrm>
              <a:off x="4714450" y="4915950"/>
              <a:ext cx="413875" cy="417900"/>
            </a:xfrm>
            <a:custGeom>
              <a:rect b="b" l="l" r="r" t="t"/>
              <a:pathLst>
                <a:path extrusionOk="0" h="16716" w="16555">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6"/>
            <p:cNvSpPr/>
            <p:nvPr/>
          </p:nvSpPr>
          <p:spPr>
            <a:xfrm>
              <a:off x="3529925" y="5101700"/>
              <a:ext cx="469550" cy="99550"/>
            </a:xfrm>
            <a:custGeom>
              <a:rect b="b" l="l" r="r" t="t"/>
              <a:pathLst>
                <a:path extrusionOk="0" h="3982" w="18782">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6"/>
            <p:cNvSpPr/>
            <p:nvPr/>
          </p:nvSpPr>
          <p:spPr>
            <a:xfrm>
              <a:off x="3533125" y="5095150"/>
              <a:ext cx="450050" cy="112525"/>
            </a:xfrm>
            <a:custGeom>
              <a:rect b="b" l="l" r="r" t="t"/>
              <a:pathLst>
                <a:path extrusionOk="0" h="4501" w="18002">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6"/>
            <p:cNvSpPr/>
            <p:nvPr/>
          </p:nvSpPr>
          <p:spPr>
            <a:xfrm>
              <a:off x="3583025" y="5056825"/>
              <a:ext cx="166300" cy="176575"/>
            </a:xfrm>
            <a:custGeom>
              <a:rect b="b" l="l" r="r" t="t"/>
              <a:pathLst>
                <a:path extrusionOk="0" h="7063" w="6652">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6"/>
            <p:cNvSpPr/>
            <p:nvPr/>
          </p:nvSpPr>
          <p:spPr>
            <a:xfrm>
              <a:off x="3576525" y="5050150"/>
              <a:ext cx="180025" cy="189675"/>
            </a:xfrm>
            <a:custGeom>
              <a:rect b="b" l="l" r="r" t="t"/>
              <a:pathLst>
                <a:path extrusionOk="0" h="7587" w="7201">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6"/>
            <p:cNvSpPr/>
            <p:nvPr/>
          </p:nvSpPr>
          <p:spPr>
            <a:xfrm>
              <a:off x="3610275" y="5040500"/>
              <a:ext cx="192900" cy="215600"/>
            </a:xfrm>
            <a:custGeom>
              <a:rect b="b" l="l" r="r" t="t"/>
              <a:pathLst>
                <a:path extrusionOk="0" h="8624" w="7716">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6"/>
            <p:cNvSpPr/>
            <p:nvPr/>
          </p:nvSpPr>
          <p:spPr>
            <a:xfrm>
              <a:off x="3603850" y="5033275"/>
              <a:ext cx="206550" cy="229050"/>
            </a:xfrm>
            <a:custGeom>
              <a:rect b="b" l="l" r="r" t="t"/>
              <a:pathLst>
                <a:path extrusionOk="0" h="9162" w="8262">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6"/>
            <p:cNvSpPr/>
            <p:nvPr/>
          </p:nvSpPr>
          <p:spPr>
            <a:xfrm>
              <a:off x="3636000" y="5039525"/>
              <a:ext cx="1332400" cy="269500"/>
            </a:xfrm>
            <a:custGeom>
              <a:rect b="b" l="l" r="r" t="t"/>
              <a:pathLst>
                <a:path extrusionOk="0" h="10780" w="53296">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6"/>
            <p:cNvSpPr/>
            <p:nvPr/>
          </p:nvSpPr>
          <p:spPr>
            <a:xfrm>
              <a:off x="3628750" y="5032475"/>
              <a:ext cx="1339650" cy="282875"/>
            </a:xfrm>
            <a:custGeom>
              <a:rect b="b" l="l" r="r" t="t"/>
              <a:pathLst>
                <a:path extrusionOk="0" h="11315" w="53586">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6"/>
            <p:cNvSpPr/>
            <p:nvPr/>
          </p:nvSpPr>
          <p:spPr>
            <a:xfrm>
              <a:off x="1274175" y="5363550"/>
              <a:ext cx="5102975" cy="12875"/>
            </a:xfrm>
            <a:custGeom>
              <a:rect b="b" l="l" r="r" t="t"/>
              <a:pathLst>
                <a:path extrusionOk="0" h="515" w="204119">
                  <a:moveTo>
                    <a:pt x="1" y="1"/>
                  </a:moveTo>
                  <a:lnTo>
                    <a:pt x="1" y="515"/>
                  </a:lnTo>
                  <a:lnTo>
                    <a:pt x="204118" y="515"/>
                  </a:lnTo>
                  <a:lnTo>
                    <a:pt x="204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6"/>
            <p:cNvSpPr/>
            <p:nvPr/>
          </p:nvSpPr>
          <p:spPr>
            <a:xfrm>
              <a:off x="2392800" y="5312125"/>
              <a:ext cx="1579925" cy="57875"/>
            </a:xfrm>
            <a:custGeom>
              <a:rect b="b" l="l" r="r" t="t"/>
              <a:pathLst>
                <a:path extrusionOk="0" h="2315" w="63197">
                  <a:moveTo>
                    <a:pt x="1" y="0"/>
                  </a:moveTo>
                  <a:lnTo>
                    <a:pt x="1" y="2315"/>
                  </a:lnTo>
                  <a:lnTo>
                    <a:pt x="63197" y="2315"/>
                  </a:lnTo>
                  <a:lnTo>
                    <a:pt x="631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6"/>
            <p:cNvSpPr/>
            <p:nvPr/>
          </p:nvSpPr>
          <p:spPr>
            <a:xfrm>
              <a:off x="2385575" y="5304900"/>
              <a:ext cx="1594400" cy="71525"/>
            </a:xfrm>
            <a:custGeom>
              <a:rect b="b" l="l" r="r" t="t"/>
              <a:pathLst>
                <a:path extrusionOk="0" h="2861" w="63776">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6"/>
            <p:cNvSpPr/>
            <p:nvPr/>
          </p:nvSpPr>
          <p:spPr>
            <a:xfrm>
              <a:off x="3230175" y="5312125"/>
              <a:ext cx="742550" cy="57875"/>
            </a:xfrm>
            <a:custGeom>
              <a:rect b="b" l="l" r="r" t="t"/>
              <a:pathLst>
                <a:path extrusionOk="0" h="2315" w="29702">
                  <a:moveTo>
                    <a:pt x="0" y="0"/>
                  </a:moveTo>
                  <a:lnTo>
                    <a:pt x="0" y="2315"/>
                  </a:lnTo>
                  <a:lnTo>
                    <a:pt x="29702" y="2315"/>
                  </a:lnTo>
                  <a:lnTo>
                    <a:pt x="29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6"/>
            <p:cNvSpPr/>
            <p:nvPr/>
          </p:nvSpPr>
          <p:spPr>
            <a:xfrm>
              <a:off x="3223750" y="5304900"/>
              <a:ext cx="756225" cy="71525"/>
            </a:xfrm>
            <a:custGeom>
              <a:rect b="b" l="l" r="r" t="t"/>
              <a:pathLst>
                <a:path extrusionOk="0" h="2861" w="30249">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6"/>
            <p:cNvSpPr/>
            <p:nvPr/>
          </p:nvSpPr>
          <p:spPr>
            <a:xfrm>
              <a:off x="2064125" y="4578425"/>
              <a:ext cx="1203025" cy="733725"/>
            </a:xfrm>
            <a:custGeom>
              <a:rect b="b" l="l" r="r" t="t"/>
              <a:pathLst>
                <a:path extrusionOk="0" h="29349" w="48121">
                  <a:moveTo>
                    <a:pt x="1" y="0"/>
                  </a:moveTo>
                  <a:lnTo>
                    <a:pt x="14594" y="29348"/>
                  </a:lnTo>
                  <a:lnTo>
                    <a:pt x="48121" y="29348"/>
                  </a:lnTo>
                  <a:lnTo>
                    <a:pt x="364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6"/>
            <p:cNvSpPr/>
            <p:nvPr/>
          </p:nvSpPr>
          <p:spPr>
            <a:xfrm>
              <a:off x="2056900" y="4572000"/>
              <a:ext cx="1217500" cy="746575"/>
            </a:xfrm>
            <a:custGeom>
              <a:rect b="b" l="l" r="r" t="t"/>
              <a:pathLst>
                <a:path extrusionOk="0" h="29863" w="4870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6"/>
            <p:cNvSpPr/>
            <p:nvPr/>
          </p:nvSpPr>
          <p:spPr>
            <a:xfrm>
              <a:off x="2027175" y="4578425"/>
              <a:ext cx="1203025" cy="733725"/>
            </a:xfrm>
            <a:custGeom>
              <a:rect b="b" l="l" r="r" t="t"/>
              <a:pathLst>
                <a:path extrusionOk="0" h="29349" w="48121">
                  <a:moveTo>
                    <a:pt x="0" y="0"/>
                  </a:moveTo>
                  <a:lnTo>
                    <a:pt x="14626" y="29348"/>
                  </a:lnTo>
                  <a:lnTo>
                    <a:pt x="48120" y="29348"/>
                  </a:lnTo>
                  <a:lnTo>
                    <a:pt x="36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6"/>
            <p:cNvSpPr/>
            <p:nvPr/>
          </p:nvSpPr>
          <p:spPr>
            <a:xfrm>
              <a:off x="2020725" y="4572000"/>
              <a:ext cx="1216700" cy="746575"/>
            </a:xfrm>
            <a:custGeom>
              <a:rect b="b" l="l" r="r" t="t"/>
              <a:pathLst>
                <a:path extrusionOk="0" h="29863" w="48668">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5" name="Google Shape;3115;p76"/>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9" name="Shape 3119"/>
        <p:cNvGrpSpPr/>
        <p:nvPr/>
      </p:nvGrpSpPr>
      <p:grpSpPr>
        <a:xfrm>
          <a:off x="0" y="0"/>
          <a:ext cx="0" cy="0"/>
          <a:chOff x="0" y="0"/>
          <a:chExt cx="0" cy="0"/>
        </a:xfrm>
      </p:grpSpPr>
      <p:sp>
        <p:nvSpPr>
          <p:cNvPr id="3120" name="Google Shape;3120;p77"/>
          <p:cNvSpPr/>
          <p:nvPr/>
        </p:nvSpPr>
        <p:spPr>
          <a:xfrm>
            <a:off x="-31050" y="331175"/>
            <a:ext cx="7006200" cy="858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txBox="1"/>
          <p:nvPr>
            <p:ph type="title"/>
          </p:nvPr>
        </p:nvSpPr>
        <p:spPr>
          <a:xfrm>
            <a:off x="1376425" y="446825"/>
            <a:ext cx="55056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 Interactive dashboard for DAI agents </a:t>
            </a:r>
            <a:endParaRPr>
              <a:solidFill>
                <a:schemeClr val="accent5"/>
              </a:solidFill>
            </a:endParaRPr>
          </a:p>
        </p:txBody>
      </p:sp>
      <p:grpSp>
        <p:nvGrpSpPr>
          <p:cNvPr id="3122" name="Google Shape;3122;p77"/>
          <p:cNvGrpSpPr/>
          <p:nvPr/>
        </p:nvGrpSpPr>
        <p:grpSpPr>
          <a:xfrm>
            <a:off x="49406" y="-28619"/>
            <a:ext cx="1475957" cy="1578476"/>
            <a:chOff x="1744400" y="429725"/>
            <a:chExt cx="4623925" cy="4948200"/>
          </a:xfrm>
        </p:grpSpPr>
        <p:sp>
          <p:nvSpPr>
            <p:cNvPr id="3123" name="Google Shape;3123;p77"/>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7"/>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7"/>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7"/>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7"/>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7"/>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7"/>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7"/>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7"/>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7"/>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7"/>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7"/>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7"/>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7"/>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7"/>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7"/>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7"/>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7"/>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7"/>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7"/>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7"/>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7"/>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7"/>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7"/>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7"/>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7"/>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7"/>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7"/>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7"/>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7"/>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7"/>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7"/>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7"/>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7"/>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7"/>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7"/>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7"/>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7"/>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7"/>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7"/>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7"/>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7"/>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7"/>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7"/>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7"/>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7"/>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7"/>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7"/>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7"/>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7"/>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7"/>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7"/>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7"/>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7"/>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7"/>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7"/>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7"/>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7"/>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7"/>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7"/>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7"/>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7"/>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7"/>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7"/>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7"/>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7"/>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7"/>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7"/>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7"/>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7"/>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7"/>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7"/>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7"/>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7"/>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7"/>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7"/>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7"/>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7"/>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7"/>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7"/>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7"/>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7"/>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7"/>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7"/>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7"/>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7"/>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7"/>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4" name="Google Shape;3344;p77"/>
          <p:cNvSpPr txBox="1"/>
          <p:nvPr/>
        </p:nvSpPr>
        <p:spPr>
          <a:xfrm>
            <a:off x="1606726" y="3292075"/>
            <a:ext cx="2791800" cy="1590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 sz="2000">
                <a:solidFill>
                  <a:srgbClr val="263248"/>
                </a:solidFill>
                <a:latin typeface="Barlow Semi Condensed"/>
                <a:ea typeface="Barlow Semi Condensed"/>
                <a:cs typeface="Barlow Semi Condensed"/>
                <a:sym typeface="Barlow Semi Condensed"/>
              </a:rPr>
              <a:t>Easy to understand factors that </a:t>
            </a:r>
            <a:r>
              <a:rPr lang="en" sz="2000">
                <a:solidFill>
                  <a:srgbClr val="263248"/>
                </a:solidFill>
                <a:latin typeface="Barlow Semi Condensed"/>
                <a:ea typeface="Barlow Semi Condensed"/>
                <a:cs typeface="Barlow Semi Condensed"/>
                <a:sym typeface="Barlow Semi Condensed"/>
              </a:rPr>
              <a:t>cause</a:t>
            </a:r>
            <a:r>
              <a:rPr lang="en" sz="2000">
                <a:solidFill>
                  <a:srgbClr val="263248"/>
                </a:solidFill>
                <a:latin typeface="Barlow Semi Condensed"/>
                <a:ea typeface="Barlow Semi Condensed"/>
                <a:cs typeface="Barlow Semi Condensed"/>
                <a:sym typeface="Barlow Semi Condensed"/>
              </a:rPr>
              <a:t> fraud and improve policies</a:t>
            </a:r>
            <a:endParaRPr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a:latin typeface="Barlow Semi Condensed"/>
              <a:ea typeface="Barlow Semi Condensed"/>
              <a:cs typeface="Barlow Semi Condensed"/>
              <a:sym typeface="Barlow Semi Condensed"/>
            </a:endParaRPr>
          </a:p>
        </p:txBody>
      </p:sp>
      <p:sp>
        <p:nvSpPr>
          <p:cNvPr id="3345" name="Google Shape;3345;p77"/>
          <p:cNvSpPr txBox="1"/>
          <p:nvPr/>
        </p:nvSpPr>
        <p:spPr>
          <a:xfrm>
            <a:off x="5147825" y="3227300"/>
            <a:ext cx="30000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2000">
                <a:solidFill>
                  <a:srgbClr val="263248"/>
                </a:solidFill>
                <a:latin typeface="Barlow Semi Condensed"/>
                <a:ea typeface="Barlow Semi Condensed"/>
                <a:cs typeface="Barlow Semi Condensed"/>
                <a:sym typeface="Barlow Semi Condensed"/>
              </a:rPr>
              <a:t>Visual live update on insurance claim cases</a:t>
            </a:r>
            <a:endParaRPr sz="2000">
              <a:solidFill>
                <a:srgbClr val="263248"/>
              </a:solidFill>
              <a:latin typeface="Barlow Semi Condensed"/>
              <a:ea typeface="Barlow Semi Condensed"/>
              <a:cs typeface="Barlow Semi Condensed"/>
              <a:sym typeface="Barlow Semi Condensed"/>
            </a:endParaRPr>
          </a:p>
        </p:txBody>
      </p:sp>
      <p:sp>
        <p:nvSpPr>
          <p:cNvPr id="3346" name="Google Shape;3346;p77"/>
          <p:cNvSpPr/>
          <p:nvPr/>
        </p:nvSpPr>
        <p:spPr>
          <a:xfrm>
            <a:off x="2526488" y="2291275"/>
            <a:ext cx="952273" cy="936031"/>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7" name="Google Shape;3347;p77"/>
          <p:cNvGrpSpPr/>
          <p:nvPr/>
        </p:nvGrpSpPr>
        <p:grpSpPr>
          <a:xfrm>
            <a:off x="6020259" y="2366497"/>
            <a:ext cx="1255148" cy="624507"/>
            <a:chOff x="5411225" y="2726350"/>
            <a:chExt cx="296950" cy="190625"/>
          </a:xfrm>
        </p:grpSpPr>
        <p:sp>
          <p:nvSpPr>
            <p:cNvPr id="3348" name="Google Shape;3348;p77"/>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7"/>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0" name="Google Shape;3350;p77"/>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p78"/>
          <p:cNvSpPr/>
          <p:nvPr/>
        </p:nvSpPr>
        <p:spPr>
          <a:xfrm>
            <a:off x="-31050" y="331175"/>
            <a:ext cx="6012900" cy="858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txBox="1"/>
          <p:nvPr>
            <p:ph type="title"/>
          </p:nvPr>
        </p:nvSpPr>
        <p:spPr>
          <a:xfrm>
            <a:off x="1525377" y="472613"/>
            <a:ext cx="484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Dashboard Insights </a:t>
            </a:r>
            <a:endParaRPr>
              <a:solidFill>
                <a:schemeClr val="accent5"/>
              </a:solidFill>
            </a:endParaRPr>
          </a:p>
        </p:txBody>
      </p:sp>
      <p:grpSp>
        <p:nvGrpSpPr>
          <p:cNvPr id="3357" name="Google Shape;3357;p78"/>
          <p:cNvGrpSpPr/>
          <p:nvPr/>
        </p:nvGrpSpPr>
        <p:grpSpPr>
          <a:xfrm>
            <a:off x="49406" y="-28619"/>
            <a:ext cx="1475957" cy="1578476"/>
            <a:chOff x="1744400" y="429725"/>
            <a:chExt cx="4623925" cy="4948200"/>
          </a:xfrm>
        </p:grpSpPr>
        <p:sp>
          <p:nvSpPr>
            <p:cNvPr id="3358" name="Google Shape;3358;p78"/>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8"/>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8"/>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8"/>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8"/>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8"/>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8"/>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8"/>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8"/>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8"/>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8"/>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8"/>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8"/>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8"/>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8"/>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8"/>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8"/>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8"/>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8"/>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8"/>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8"/>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8"/>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8"/>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8"/>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8"/>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8"/>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8"/>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8"/>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8"/>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8"/>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8"/>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8"/>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8"/>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8"/>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8"/>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8"/>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8"/>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8"/>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8"/>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8"/>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8"/>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8"/>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8"/>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8"/>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8"/>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8"/>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8"/>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8"/>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8"/>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8"/>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8"/>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8"/>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8"/>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8"/>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8"/>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8"/>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8"/>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8"/>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8"/>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8"/>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8"/>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8"/>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8"/>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8"/>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8"/>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8"/>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8"/>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8"/>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8"/>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8"/>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8"/>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8"/>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8"/>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8"/>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8"/>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8"/>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8"/>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8"/>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8"/>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8"/>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8"/>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8"/>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8"/>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8"/>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8"/>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8"/>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8"/>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8"/>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8"/>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8"/>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8"/>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8"/>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8"/>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8"/>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8"/>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8"/>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8"/>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8"/>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8"/>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8"/>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8"/>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8"/>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8"/>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8"/>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8"/>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8"/>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79" name="Google Shape;3579;p78"/>
          <p:cNvPicPr preferRelativeResize="0"/>
          <p:nvPr/>
        </p:nvPicPr>
        <p:blipFill>
          <a:blip r:embed="rId3">
            <a:alphaModFix/>
          </a:blip>
          <a:stretch>
            <a:fillRect/>
          </a:stretch>
        </p:blipFill>
        <p:spPr>
          <a:xfrm>
            <a:off x="112150" y="2074750"/>
            <a:ext cx="8774502" cy="994000"/>
          </a:xfrm>
          <a:prstGeom prst="rect">
            <a:avLst/>
          </a:prstGeom>
          <a:noFill/>
          <a:ln>
            <a:noFill/>
          </a:ln>
        </p:spPr>
      </p:pic>
      <p:sp>
        <p:nvSpPr>
          <p:cNvPr id="3580" name="Google Shape;3580;p78"/>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Chua Jing Wen Rachel</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79"/>
          <p:cNvSpPr txBox="1"/>
          <p:nvPr>
            <p:ph type="title"/>
          </p:nvPr>
        </p:nvSpPr>
        <p:spPr>
          <a:xfrm>
            <a:off x="1045500" y="2080200"/>
            <a:ext cx="72054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600"/>
              <a:t>Recommendations </a:t>
            </a:r>
            <a:endParaRPr sz="6600"/>
          </a:p>
        </p:txBody>
      </p:sp>
      <p:sp>
        <p:nvSpPr>
          <p:cNvPr id="3586" name="Google Shape;3586;p79"/>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Charlynn Chia</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0" name="Shape 3590"/>
        <p:cNvGrpSpPr/>
        <p:nvPr/>
      </p:nvGrpSpPr>
      <p:grpSpPr>
        <a:xfrm>
          <a:off x="0" y="0"/>
          <a:ext cx="0" cy="0"/>
          <a:chOff x="0" y="0"/>
          <a:chExt cx="0" cy="0"/>
        </a:xfrm>
      </p:grpSpPr>
      <p:sp>
        <p:nvSpPr>
          <p:cNvPr id="3591" name="Google Shape;3591;p80"/>
          <p:cNvSpPr txBox="1"/>
          <p:nvPr>
            <p:ph type="title"/>
          </p:nvPr>
        </p:nvSpPr>
        <p:spPr>
          <a:xfrm>
            <a:off x="2624328" y="1468353"/>
            <a:ext cx="3904500" cy="1902000"/>
          </a:xfrm>
          <a:prstGeom prst="rect">
            <a:avLst/>
          </a:prstGeom>
        </p:spPr>
        <p:txBody>
          <a:bodyPr anchorCtr="0" anchor="ctr" bIns="91425" lIns="91425" spcFirstLastPara="1" rIns="91425" wrap="square" tIns="91425">
            <a:noAutofit/>
          </a:bodyPr>
          <a:lstStyle/>
          <a:p>
            <a:pPr indent="-444500" lvl="0" marL="457200" rtl="0" algn="ctr">
              <a:spcBef>
                <a:spcPts val="0"/>
              </a:spcBef>
              <a:spcAft>
                <a:spcPts val="0"/>
              </a:spcAft>
              <a:buSzPts val="3400"/>
              <a:buAutoNum type="arabicPeriod"/>
            </a:pPr>
            <a:r>
              <a:rPr lang="en" sz="4700"/>
              <a:t>Web-Based Application For Prediction</a:t>
            </a:r>
            <a:endParaRPr sz="4700"/>
          </a:p>
        </p:txBody>
      </p:sp>
      <p:sp>
        <p:nvSpPr>
          <p:cNvPr id="3592" name="Google Shape;3592;p80"/>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Charlynn Chia</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6" name="Shape 3596"/>
        <p:cNvGrpSpPr/>
        <p:nvPr/>
      </p:nvGrpSpPr>
      <p:grpSpPr>
        <a:xfrm>
          <a:off x="0" y="0"/>
          <a:ext cx="0" cy="0"/>
          <a:chOff x="0" y="0"/>
          <a:chExt cx="0" cy="0"/>
        </a:xfrm>
      </p:grpSpPr>
      <p:sp>
        <p:nvSpPr>
          <p:cNvPr id="3597" name="Google Shape;3597;p81"/>
          <p:cNvSpPr/>
          <p:nvPr/>
        </p:nvSpPr>
        <p:spPr>
          <a:xfrm>
            <a:off x="-31050" y="331175"/>
            <a:ext cx="6012900" cy="858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1"/>
          <p:cNvSpPr txBox="1"/>
          <p:nvPr>
            <p:ph idx="4294967295" type="title"/>
          </p:nvPr>
        </p:nvSpPr>
        <p:spPr>
          <a:xfrm>
            <a:off x="1376427" y="446825"/>
            <a:ext cx="484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R Shiny Interface</a:t>
            </a:r>
            <a:endParaRPr>
              <a:solidFill>
                <a:schemeClr val="accent5"/>
              </a:solidFill>
            </a:endParaRPr>
          </a:p>
        </p:txBody>
      </p:sp>
      <p:grpSp>
        <p:nvGrpSpPr>
          <p:cNvPr id="3599" name="Google Shape;3599;p81"/>
          <p:cNvGrpSpPr/>
          <p:nvPr/>
        </p:nvGrpSpPr>
        <p:grpSpPr>
          <a:xfrm>
            <a:off x="49406" y="-28619"/>
            <a:ext cx="1475957" cy="1578476"/>
            <a:chOff x="1744400" y="429725"/>
            <a:chExt cx="4623925" cy="4948200"/>
          </a:xfrm>
        </p:grpSpPr>
        <p:sp>
          <p:nvSpPr>
            <p:cNvPr id="3600" name="Google Shape;3600;p81"/>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1"/>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1"/>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1"/>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1"/>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1"/>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1"/>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1"/>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1"/>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1"/>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1"/>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1"/>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1"/>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1"/>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1"/>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1"/>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1"/>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1"/>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1"/>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1"/>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1"/>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1"/>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1"/>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1"/>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1"/>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1"/>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1"/>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1"/>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1"/>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1"/>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1"/>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1"/>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1"/>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1"/>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1"/>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1"/>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1"/>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1"/>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1"/>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1"/>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1"/>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1"/>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1"/>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1"/>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1"/>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1"/>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1"/>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1"/>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1"/>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1"/>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1"/>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1"/>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1"/>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1"/>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1"/>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1"/>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1"/>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1"/>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1"/>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1"/>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1"/>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1"/>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1"/>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1"/>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1"/>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1"/>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1"/>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1"/>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1"/>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1"/>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1"/>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1"/>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1"/>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1"/>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1"/>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1"/>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1"/>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1"/>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1"/>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1"/>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1"/>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1"/>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1"/>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1"/>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1"/>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1"/>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1"/>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1"/>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1"/>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1"/>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1"/>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1"/>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1"/>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1"/>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1"/>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1"/>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1"/>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1"/>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1"/>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1"/>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1"/>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1"/>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1"/>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1"/>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1"/>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1"/>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1"/>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1"/>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1"/>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1"/>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1"/>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1"/>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1"/>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1"/>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1"/>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1"/>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1"/>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1"/>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1"/>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1"/>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1"/>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1"/>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1"/>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1"/>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1"/>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1"/>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1"/>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1"/>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1"/>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1"/>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1"/>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1"/>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1"/>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1"/>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1"/>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1"/>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1"/>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1"/>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1"/>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1"/>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1"/>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21" name="Google Shape;3821;p81"/>
          <p:cNvPicPr preferRelativeResize="0"/>
          <p:nvPr/>
        </p:nvPicPr>
        <p:blipFill>
          <a:blip r:embed="rId3">
            <a:alphaModFix/>
          </a:blip>
          <a:stretch>
            <a:fillRect/>
          </a:stretch>
        </p:blipFill>
        <p:spPr>
          <a:xfrm>
            <a:off x="2734802" y="1327625"/>
            <a:ext cx="3674399" cy="3538125"/>
          </a:xfrm>
          <a:prstGeom prst="rect">
            <a:avLst/>
          </a:prstGeom>
          <a:noFill/>
          <a:ln>
            <a:noFill/>
          </a:ln>
        </p:spPr>
      </p:pic>
      <p:sp>
        <p:nvSpPr>
          <p:cNvPr id="3822" name="Google Shape;3822;p81"/>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Charlynn Chia</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37"/>
          <p:cNvSpPr/>
          <p:nvPr/>
        </p:nvSpPr>
        <p:spPr>
          <a:xfrm>
            <a:off x="1078275" y="272675"/>
            <a:ext cx="7126500" cy="63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Fjalla One"/>
                <a:ea typeface="Fjalla One"/>
                <a:cs typeface="Fjalla One"/>
                <a:sym typeface="Fjalla One"/>
              </a:rPr>
              <a:t>Business Problem</a:t>
            </a:r>
            <a:endParaRPr sz="3000">
              <a:latin typeface="Fjalla One"/>
              <a:ea typeface="Fjalla One"/>
              <a:cs typeface="Fjalla One"/>
              <a:sym typeface="Fjalla One"/>
            </a:endParaRPr>
          </a:p>
        </p:txBody>
      </p:sp>
      <p:pic>
        <p:nvPicPr>
          <p:cNvPr id="2182" name="Google Shape;2182;p37"/>
          <p:cNvPicPr preferRelativeResize="0"/>
          <p:nvPr/>
        </p:nvPicPr>
        <p:blipFill>
          <a:blip r:embed="rId3">
            <a:alphaModFix/>
          </a:blip>
          <a:stretch>
            <a:fillRect/>
          </a:stretch>
        </p:blipFill>
        <p:spPr>
          <a:xfrm>
            <a:off x="1533800" y="1287832"/>
            <a:ext cx="1412700" cy="1412675"/>
          </a:xfrm>
          <a:prstGeom prst="rect">
            <a:avLst/>
          </a:prstGeom>
          <a:noFill/>
          <a:ln>
            <a:noFill/>
          </a:ln>
        </p:spPr>
      </p:pic>
      <p:sp>
        <p:nvSpPr>
          <p:cNvPr id="2183" name="Google Shape;2183;p37"/>
          <p:cNvSpPr txBox="1"/>
          <p:nvPr/>
        </p:nvSpPr>
        <p:spPr>
          <a:xfrm>
            <a:off x="915350" y="2806763"/>
            <a:ext cx="26496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latin typeface="Barlow Semi Condensed"/>
                <a:ea typeface="Barlow Semi Condensed"/>
                <a:cs typeface="Barlow Semi Condensed"/>
                <a:sym typeface="Barlow Semi Condensed"/>
              </a:rPr>
              <a:t>D</a:t>
            </a:r>
            <a:r>
              <a:rPr b="1" lang="en" sz="1600">
                <a:latin typeface="Barlow Semi Condensed"/>
                <a:ea typeface="Barlow Semi Condensed"/>
                <a:cs typeface="Barlow Semi Condensed"/>
                <a:sym typeface="Barlow Semi Condensed"/>
              </a:rPr>
              <a:t>ifficult </a:t>
            </a:r>
            <a:r>
              <a:rPr lang="en" sz="1600">
                <a:latin typeface="Barlow Semi Condensed"/>
                <a:ea typeface="Barlow Semi Condensed"/>
                <a:cs typeface="Barlow Semi Condensed"/>
                <a:sym typeface="Barlow Semi Condensed"/>
              </a:rPr>
              <a:t>to share client information amongst themselves</a:t>
            </a:r>
            <a:endParaRPr sz="1600">
              <a:latin typeface="Barlow Semi Condensed"/>
              <a:ea typeface="Barlow Semi Condensed"/>
              <a:cs typeface="Barlow Semi Condensed"/>
              <a:sym typeface="Barlow Semi Condensed"/>
            </a:endParaRPr>
          </a:p>
        </p:txBody>
      </p:sp>
      <p:sp>
        <p:nvSpPr>
          <p:cNvPr id="2184" name="Google Shape;2184;p37"/>
          <p:cNvSpPr txBox="1"/>
          <p:nvPr/>
        </p:nvSpPr>
        <p:spPr>
          <a:xfrm>
            <a:off x="3469125" y="2842100"/>
            <a:ext cx="26496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latin typeface="Barlow Semi Condensed"/>
                <a:ea typeface="Barlow Semi Condensed"/>
                <a:cs typeface="Barlow Semi Condensed"/>
                <a:sym typeface="Barlow Semi Condensed"/>
              </a:rPr>
              <a:t>Rely </a:t>
            </a:r>
            <a:r>
              <a:rPr lang="en" sz="1600">
                <a:latin typeface="Barlow Semi Condensed"/>
                <a:ea typeface="Barlow Semi Condensed"/>
                <a:cs typeface="Barlow Semi Condensed"/>
                <a:sym typeface="Barlow Semi Condensed"/>
              </a:rPr>
              <a:t>on GIA to detect fraudulent claims</a:t>
            </a:r>
            <a:endParaRPr sz="1600">
              <a:latin typeface="Barlow Semi Condensed"/>
              <a:ea typeface="Barlow Semi Condensed"/>
              <a:cs typeface="Barlow Semi Condensed"/>
              <a:sym typeface="Barlow Semi Condensed"/>
            </a:endParaRPr>
          </a:p>
        </p:txBody>
      </p:sp>
      <p:pic>
        <p:nvPicPr>
          <p:cNvPr id="2185" name="Google Shape;2185;p37"/>
          <p:cNvPicPr preferRelativeResize="0"/>
          <p:nvPr/>
        </p:nvPicPr>
        <p:blipFill>
          <a:blip r:embed="rId4">
            <a:alphaModFix/>
          </a:blip>
          <a:stretch>
            <a:fillRect/>
          </a:stretch>
        </p:blipFill>
        <p:spPr>
          <a:xfrm>
            <a:off x="3734413" y="1287825"/>
            <a:ext cx="2119013" cy="1412675"/>
          </a:xfrm>
          <a:prstGeom prst="rect">
            <a:avLst/>
          </a:prstGeom>
          <a:noFill/>
          <a:ln>
            <a:noFill/>
          </a:ln>
        </p:spPr>
      </p:pic>
      <p:sp>
        <p:nvSpPr>
          <p:cNvPr id="2186" name="Google Shape;2186;p37"/>
          <p:cNvSpPr txBox="1"/>
          <p:nvPr/>
        </p:nvSpPr>
        <p:spPr>
          <a:xfrm>
            <a:off x="6118725" y="2852475"/>
            <a:ext cx="26496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latin typeface="Barlow Semi Condensed"/>
                <a:ea typeface="Barlow Semi Condensed"/>
                <a:cs typeface="Barlow Semi Condensed"/>
                <a:sym typeface="Barlow Semi Condensed"/>
              </a:rPr>
              <a:t>Other challenges: </a:t>
            </a:r>
            <a:r>
              <a:rPr lang="en" sz="1600">
                <a:latin typeface="Barlow Semi Condensed"/>
                <a:ea typeface="Barlow Semi Condensed"/>
                <a:cs typeface="Barlow Semi Condensed"/>
                <a:sym typeface="Barlow Semi Condensed"/>
              </a:rPr>
              <a:t>unable to determine the accuracy of detecting insurance fraud</a:t>
            </a:r>
            <a:endParaRPr sz="1600">
              <a:latin typeface="Barlow Semi Condensed"/>
              <a:ea typeface="Barlow Semi Condensed"/>
              <a:cs typeface="Barlow Semi Condensed"/>
              <a:sym typeface="Barlow Semi Condensed"/>
            </a:endParaRPr>
          </a:p>
        </p:txBody>
      </p:sp>
      <p:pic>
        <p:nvPicPr>
          <p:cNvPr id="2187" name="Google Shape;2187;p37"/>
          <p:cNvPicPr preferRelativeResize="0"/>
          <p:nvPr/>
        </p:nvPicPr>
        <p:blipFill>
          <a:blip r:embed="rId5">
            <a:alphaModFix/>
          </a:blip>
          <a:stretch>
            <a:fillRect/>
          </a:stretch>
        </p:blipFill>
        <p:spPr>
          <a:xfrm>
            <a:off x="6896250" y="1457263"/>
            <a:ext cx="1094550" cy="1094550"/>
          </a:xfrm>
          <a:prstGeom prst="rect">
            <a:avLst/>
          </a:prstGeom>
          <a:noFill/>
          <a:ln>
            <a:noFill/>
          </a:ln>
        </p:spPr>
      </p:pic>
      <p:sp>
        <p:nvSpPr>
          <p:cNvPr id="2188" name="Google Shape;2188;p37"/>
          <p:cNvSpPr/>
          <p:nvPr/>
        </p:nvSpPr>
        <p:spPr>
          <a:xfrm>
            <a:off x="2292875" y="4151975"/>
            <a:ext cx="4734600" cy="4338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Barlow Semi Condensed"/>
                <a:ea typeface="Barlow Semi Condensed"/>
                <a:cs typeface="Barlow Semi Condensed"/>
                <a:sym typeface="Barlow Semi Condensed"/>
              </a:rPr>
              <a:t>Results in: unnecessary costs and revenue loss</a:t>
            </a:r>
            <a:endParaRPr sz="1600">
              <a:latin typeface="Barlow Semi Condensed"/>
              <a:ea typeface="Barlow Semi Condensed"/>
              <a:cs typeface="Barlow Semi Condensed"/>
              <a:sym typeface="Barlow Semi Condensed"/>
            </a:endParaRPr>
          </a:p>
        </p:txBody>
      </p:sp>
      <p:pic>
        <p:nvPicPr>
          <p:cNvPr id="2189" name="Google Shape;2189;p37"/>
          <p:cNvPicPr preferRelativeResize="0"/>
          <p:nvPr/>
        </p:nvPicPr>
        <p:blipFill>
          <a:blip r:embed="rId6">
            <a:alphaModFix/>
          </a:blip>
          <a:stretch>
            <a:fillRect/>
          </a:stretch>
        </p:blipFill>
        <p:spPr>
          <a:xfrm>
            <a:off x="7147625" y="4058075"/>
            <a:ext cx="714300" cy="714300"/>
          </a:xfrm>
          <a:prstGeom prst="rect">
            <a:avLst/>
          </a:prstGeom>
          <a:noFill/>
          <a:ln>
            <a:noFill/>
          </a:ln>
        </p:spPr>
      </p:pic>
      <p:pic>
        <p:nvPicPr>
          <p:cNvPr id="2190" name="Google Shape;2190;p37"/>
          <p:cNvPicPr preferRelativeResize="0"/>
          <p:nvPr/>
        </p:nvPicPr>
        <p:blipFill>
          <a:blip r:embed="rId7">
            <a:alphaModFix/>
          </a:blip>
          <a:stretch>
            <a:fillRect/>
          </a:stretch>
        </p:blipFill>
        <p:spPr>
          <a:xfrm>
            <a:off x="1540625" y="4063400"/>
            <a:ext cx="632100" cy="632100"/>
          </a:xfrm>
          <a:prstGeom prst="rect">
            <a:avLst/>
          </a:prstGeom>
          <a:noFill/>
          <a:ln cap="flat" cmpd="sng" w="9525">
            <a:solidFill>
              <a:schemeClr val="accent3"/>
            </a:solidFill>
            <a:prstDash val="solid"/>
            <a:round/>
            <a:headEnd len="sm" w="sm" type="none"/>
            <a:tailEnd len="sm" w="sm" type="none"/>
          </a:ln>
        </p:spPr>
      </p:pic>
      <p:sp>
        <p:nvSpPr>
          <p:cNvPr id="2191" name="Google Shape;2191;p37"/>
          <p:cNvSpPr txBox="1"/>
          <p:nvPr>
            <p:ph idx="4294967295" type="subTitle"/>
          </p:nvPr>
        </p:nvSpPr>
        <p:spPr>
          <a:xfrm>
            <a:off x="7879204" y="4675755"/>
            <a:ext cx="12648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Ananya Balehithlu</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6" name="Shape 3826"/>
        <p:cNvGrpSpPr/>
        <p:nvPr/>
      </p:nvGrpSpPr>
      <p:grpSpPr>
        <a:xfrm>
          <a:off x="0" y="0"/>
          <a:ext cx="0" cy="0"/>
          <a:chOff x="0" y="0"/>
          <a:chExt cx="0" cy="0"/>
        </a:xfrm>
      </p:grpSpPr>
      <p:sp>
        <p:nvSpPr>
          <p:cNvPr id="3827" name="Google Shape;3827;p82"/>
          <p:cNvSpPr/>
          <p:nvPr/>
        </p:nvSpPr>
        <p:spPr>
          <a:xfrm>
            <a:off x="-31050" y="331175"/>
            <a:ext cx="6421800" cy="858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2"/>
          <p:cNvSpPr txBox="1"/>
          <p:nvPr>
            <p:ph idx="4294967295" type="title"/>
          </p:nvPr>
        </p:nvSpPr>
        <p:spPr>
          <a:xfrm>
            <a:off x="1376425" y="218225"/>
            <a:ext cx="4840500" cy="9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Implementation Process of Graphical Interface using RShiny</a:t>
            </a:r>
            <a:endParaRPr>
              <a:solidFill>
                <a:schemeClr val="accent5"/>
              </a:solidFill>
            </a:endParaRPr>
          </a:p>
        </p:txBody>
      </p:sp>
      <p:grpSp>
        <p:nvGrpSpPr>
          <p:cNvPr id="3829" name="Google Shape;3829;p82"/>
          <p:cNvGrpSpPr/>
          <p:nvPr/>
        </p:nvGrpSpPr>
        <p:grpSpPr>
          <a:xfrm>
            <a:off x="49406" y="-28619"/>
            <a:ext cx="1475957" cy="1578476"/>
            <a:chOff x="1744400" y="429725"/>
            <a:chExt cx="4623925" cy="4948200"/>
          </a:xfrm>
        </p:grpSpPr>
        <p:sp>
          <p:nvSpPr>
            <p:cNvPr id="3830" name="Google Shape;3830;p82"/>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2"/>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2"/>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2"/>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2"/>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2"/>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2"/>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2"/>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2"/>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2"/>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2"/>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2"/>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2"/>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2"/>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2"/>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2"/>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2"/>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2"/>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2"/>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2"/>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2"/>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2"/>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2"/>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2"/>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2"/>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2"/>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2"/>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2"/>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2"/>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2"/>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2"/>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2"/>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2"/>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2"/>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2"/>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2"/>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2"/>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2"/>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2"/>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2"/>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2"/>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2"/>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2"/>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2"/>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2"/>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2"/>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2"/>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2"/>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2"/>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2"/>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2"/>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2"/>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2"/>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2"/>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2"/>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2"/>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2"/>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2"/>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2"/>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2"/>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2"/>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2"/>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2"/>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2"/>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2"/>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2"/>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2"/>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2"/>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2"/>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2"/>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2"/>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2"/>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2"/>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2"/>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2"/>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2"/>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2"/>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2"/>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2"/>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2"/>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2"/>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2"/>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2"/>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2"/>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2"/>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2"/>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2"/>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2"/>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2"/>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2"/>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2"/>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2"/>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2"/>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2"/>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2"/>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2"/>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2"/>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2"/>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2"/>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2"/>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2"/>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2"/>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2"/>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2"/>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2"/>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2"/>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2"/>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2"/>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2"/>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2"/>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2"/>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2"/>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2"/>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2"/>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2"/>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2"/>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2"/>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2"/>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2"/>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2"/>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2"/>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2"/>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2"/>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2"/>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2"/>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2"/>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2"/>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2"/>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2"/>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2"/>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2"/>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2"/>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2"/>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2"/>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2"/>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2"/>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2"/>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2"/>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2"/>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2"/>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2"/>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2"/>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2"/>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2"/>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2"/>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2"/>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2"/>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2"/>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2"/>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2"/>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2"/>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2"/>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2"/>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2"/>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2"/>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2"/>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2"/>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2"/>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2"/>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2"/>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2"/>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2"/>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2"/>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2"/>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2"/>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2"/>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2"/>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2"/>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2"/>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2"/>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2"/>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2"/>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2"/>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2"/>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2"/>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2"/>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2"/>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2"/>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2"/>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2"/>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2"/>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2"/>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2"/>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2"/>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2"/>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2"/>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2"/>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2"/>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2"/>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2"/>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2"/>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2"/>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2"/>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2"/>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2"/>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2"/>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2"/>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2"/>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2"/>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2"/>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2"/>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2"/>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2"/>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2"/>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2"/>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2"/>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2"/>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2"/>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2"/>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2"/>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2"/>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2"/>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2"/>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2"/>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2"/>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2"/>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2"/>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2"/>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2"/>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2"/>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2"/>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1" name="Google Shape;4051;p82"/>
          <p:cNvSpPr txBox="1"/>
          <p:nvPr/>
        </p:nvSpPr>
        <p:spPr>
          <a:xfrm>
            <a:off x="2397238" y="1296024"/>
            <a:ext cx="2219400" cy="63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2"/>
                </a:solidFill>
                <a:latin typeface="Barlow Semi Condensed"/>
                <a:ea typeface="Barlow Semi Condensed"/>
                <a:cs typeface="Barlow Semi Condensed"/>
                <a:sym typeface="Barlow Semi Condensed"/>
              </a:rPr>
              <a:t>Develop a random forest model using DAI’s data</a:t>
            </a:r>
            <a:endParaRPr b="1" sz="1600">
              <a:solidFill>
                <a:schemeClr val="dk2"/>
              </a:solidFill>
              <a:latin typeface="Barlow Semi Condensed"/>
              <a:ea typeface="Barlow Semi Condensed"/>
              <a:cs typeface="Barlow Semi Condensed"/>
              <a:sym typeface="Barlow Semi Condensed"/>
            </a:endParaRPr>
          </a:p>
        </p:txBody>
      </p:sp>
      <p:sp>
        <p:nvSpPr>
          <p:cNvPr id="4052" name="Google Shape;4052;p82"/>
          <p:cNvSpPr txBox="1"/>
          <p:nvPr/>
        </p:nvSpPr>
        <p:spPr>
          <a:xfrm>
            <a:off x="4015500" y="3828900"/>
            <a:ext cx="3232800" cy="11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2"/>
                </a:solidFill>
                <a:latin typeface="Barlow Semi Condensed"/>
                <a:ea typeface="Barlow Semi Condensed"/>
                <a:cs typeface="Barlow Semi Condensed"/>
                <a:sym typeface="Barlow Semi Condensed"/>
              </a:rPr>
              <a:t>R Shiny Interface</a:t>
            </a:r>
            <a:endParaRPr b="1" sz="1600">
              <a:solidFill>
                <a:schemeClr val="dk2"/>
              </a:solidFill>
              <a:latin typeface="Barlow Semi Condensed"/>
              <a:ea typeface="Barlow Semi Condensed"/>
              <a:cs typeface="Barlow Semi Condensed"/>
              <a:sym typeface="Barlow Semi Condensed"/>
            </a:endParaRPr>
          </a:p>
          <a:p>
            <a:pPr indent="-330200" lvl="0" marL="457200" rtl="0" algn="l">
              <a:lnSpc>
                <a:spcPct val="100000"/>
              </a:lnSpc>
              <a:spcBef>
                <a:spcPts val="0"/>
              </a:spcBef>
              <a:spcAft>
                <a:spcPts val="0"/>
              </a:spcAft>
              <a:buClr>
                <a:schemeClr val="dk2"/>
              </a:buClr>
              <a:buSzPts val="1600"/>
              <a:buFont typeface="Barlow Semi Condensed"/>
              <a:buChar char="●"/>
            </a:pPr>
            <a:r>
              <a:rPr lang="en" sz="1600">
                <a:solidFill>
                  <a:schemeClr val="dk2"/>
                </a:solidFill>
                <a:latin typeface="Barlow Semi Condensed"/>
                <a:ea typeface="Barlow Semi Condensed"/>
                <a:cs typeface="Barlow Semi Condensed"/>
                <a:sym typeface="Barlow Semi Condensed"/>
              </a:rPr>
              <a:t>User Friendly Graphical Interface</a:t>
            </a:r>
            <a:r>
              <a:rPr lang="en" sz="1600">
                <a:solidFill>
                  <a:schemeClr val="dk2"/>
                </a:solidFill>
                <a:latin typeface="Barlow Semi Condensed"/>
                <a:ea typeface="Barlow Semi Condensed"/>
                <a:cs typeface="Barlow Semi Condensed"/>
                <a:sym typeface="Barlow Semi Condensed"/>
              </a:rPr>
              <a:t> </a:t>
            </a:r>
            <a:endParaRPr sz="1600">
              <a:solidFill>
                <a:schemeClr val="dk2"/>
              </a:solidFill>
              <a:latin typeface="Barlow Semi Condensed"/>
              <a:ea typeface="Barlow Semi Condensed"/>
              <a:cs typeface="Barlow Semi Condensed"/>
              <a:sym typeface="Barlow Semi Condensed"/>
            </a:endParaRPr>
          </a:p>
          <a:p>
            <a:pPr indent="-330200" lvl="0" marL="457200" rtl="0" algn="l">
              <a:lnSpc>
                <a:spcPct val="100000"/>
              </a:lnSpc>
              <a:spcBef>
                <a:spcPts val="0"/>
              </a:spcBef>
              <a:spcAft>
                <a:spcPts val="0"/>
              </a:spcAft>
              <a:buClr>
                <a:schemeClr val="dk2"/>
              </a:buClr>
              <a:buSzPts val="1600"/>
              <a:buFont typeface="Barlow Semi Condensed"/>
              <a:buChar char="●"/>
            </a:pPr>
            <a:r>
              <a:rPr lang="en" sz="1600">
                <a:solidFill>
                  <a:schemeClr val="dk2"/>
                </a:solidFill>
                <a:latin typeface="Barlow Semi Condensed"/>
                <a:ea typeface="Barlow Semi Condensed"/>
                <a:cs typeface="Barlow Semi Condensed"/>
                <a:sym typeface="Barlow Semi Condensed"/>
              </a:rPr>
              <a:t>Investigation of Detected Fraud</a:t>
            </a:r>
            <a:endParaRPr sz="1600">
              <a:solidFill>
                <a:schemeClr val="dk2"/>
              </a:solidFill>
              <a:latin typeface="Barlow Semi Condensed"/>
              <a:ea typeface="Barlow Semi Condensed"/>
              <a:cs typeface="Barlow Semi Condensed"/>
              <a:sym typeface="Barlow Semi Condensed"/>
            </a:endParaRPr>
          </a:p>
          <a:p>
            <a:pPr indent="-330200" lvl="0" marL="457200" rtl="0" algn="l">
              <a:lnSpc>
                <a:spcPct val="100000"/>
              </a:lnSpc>
              <a:spcBef>
                <a:spcPts val="0"/>
              </a:spcBef>
              <a:spcAft>
                <a:spcPts val="0"/>
              </a:spcAft>
              <a:buClr>
                <a:schemeClr val="dk2"/>
              </a:buClr>
              <a:buSzPts val="1600"/>
              <a:buFont typeface="Barlow Semi Condensed"/>
              <a:buChar char="●"/>
            </a:pPr>
            <a:r>
              <a:rPr lang="en" sz="1600">
                <a:solidFill>
                  <a:schemeClr val="dk2"/>
                </a:solidFill>
                <a:latin typeface="Barlow Semi Condensed"/>
                <a:ea typeface="Barlow Semi Condensed"/>
                <a:cs typeface="Barlow Semi Condensed"/>
                <a:sym typeface="Barlow Semi Condensed"/>
              </a:rPr>
              <a:t>Strengthening of Model</a:t>
            </a:r>
            <a:endParaRPr sz="1600">
              <a:solidFill>
                <a:schemeClr val="dk2"/>
              </a:solidFill>
              <a:latin typeface="Barlow Semi Condensed"/>
              <a:ea typeface="Barlow Semi Condensed"/>
              <a:cs typeface="Barlow Semi Condensed"/>
              <a:sym typeface="Barlow Semi Condensed"/>
            </a:endParaRPr>
          </a:p>
        </p:txBody>
      </p:sp>
      <p:cxnSp>
        <p:nvCxnSpPr>
          <p:cNvPr id="4053" name="Google Shape;4053;p82"/>
          <p:cNvCxnSpPr/>
          <p:nvPr/>
        </p:nvCxnSpPr>
        <p:spPr>
          <a:xfrm>
            <a:off x="5634495" y="3405884"/>
            <a:ext cx="0" cy="358200"/>
          </a:xfrm>
          <a:prstGeom prst="straightConnector1">
            <a:avLst/>
          </a:prstGeom>
          <a:noFill/>
          <a:ln cap="flat" cmpd="sng" w="9525">
            <a:solidFill>
              <a:schemeClr val="dk2"/>
            </a:solidFill>
            <a:prstDash val="solid"/>
            <a:round/>
            <a:headEnd len="med" w="med" type="none"/>
            <a:tailEnd len="med" w="med" type="none"/>
          </a:ln>
        </p:spPr>
      </p:cxnSp>
      <p:grpSp>
        <p:nvGrpSpPr>
          <p:cNvPr id="4054" name="Google Shape;4054;p82"/>
          <p:cNvGrpSpPr/>
          <p:nvPr/>
        </p:nvGrpSpPr>
        <p:grpSpPr>
          <a:xfrm>
            <a:off x="5012701" y="2251535"/>
            <a:ext cx="1248696" cy="1230552"/>
            <a:chOff x="3347725" y="2480342"/>
            <a:chExt cx="810000" cy="810000"/>
          </a:xfrm>
        </p:grpSpPr>
        <p:sp>
          <p:nvSpPr>
            <p:cNvPr id="4055" name="Google Shape;4055;p82"/>
            <p:cNvSpPr/>
            <p:nvPr/>
          </p:nvSpPr>
          <p:spPr>
            <a:xfrm>
              <a:off x="3347725" y="2480342"/>
              <a:ext cx="810000" cy="8100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2"/>
            <p:cNvSpPr/>
            <p:nvPr/>
          </p:nvSpPr>
          <p:spPr>
            <a:xfrm>
              <a:off x="3451091" y="2583719"/>
              <a:ext cx="603600" cy="603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57" name="Google Shape;4057;p82"/>
          <p:cNvCxnSpPr>
            <a:stCxn id="4058" idx="6"/>
            <a:endCxn id="4055" idx="2"/>
          </p:cNvCxnSpPr>
          <p:nvPr/>
        </p:nvCxnSpPr>
        <p:spPr>
          <a:xfrm>
            <a:off x="4130988" y="2866807"/>
            <a:ext cx="881700" cy="0"/>
          </a:xfrm>
          <a:prstGeom prst="straightConnector1">
            <a:avLst/>
          </a:prstGeom>
          <a:noFill/>
          <a:ln cap="flat" cmpd="sng" w="9525">
            <a:solidFill>
              <a:srgbClr val="595959"/>
            </a:solidFill>
            <a:prstDash val="solid"/>
            <a:round/>
            <a:headEnd len="med" w="med" type="none"/>
            <a:tailEnd len="med" w="med" type="none"/>
          </a:ln>
        </p:spPr>
      </p:cxnSp>
      <p:cxnSp>
        <p:nvCxnSpPr>
          <p:cNvPr id="4059" name="Google Shape;4059;p82"/>
          <p:cNvCxnSpPr>
            <a:stCxn id="4060" idx="0"/>
          </p:cNvCxnSpPr>
          <p:nvPr/>
        </p:nvCxnSpPr>
        <p:spPr>
          <a:xfrm rot="10800000">
            <a:off x="3506927" y="2011529"/>
            <a:ext cx="0" cy="397200"/>
          </a:xfrm>
          <a:prstGeom prst="straightConnector1">
            <a:avLst/>
          </a:prstGeom>
          <a:noFill/>
          <a:ln cap="flat" cmpd="sng" w="9525">
            <a:solidFill>
              <a:schemeClr val="dk2"/>
            </a:solidFill>
            <a:prstDash val="solid"/>
            <a:round/>
            <a:headEnd len="med" w="med" type="none"/>
            <a:tailEnd len="med" w="med" type="none"/>
          </a:ln>
        </p:spPr>
      </p:cxnSp>
      <p:grpSp>
        <p:nvGrpSpPr>
          <p:cNvPr id="4061" name="Google Shape;4061;p82"/>
          <p:cNvGrpSpPr/>
          <p:nvPr/>
        </p:nvGrpSpPr>
        <p:grpSpPr>
          <a:xfrm>
            <a:off x="2882304" y="2251542"/>
            <a:ext cx="1248684" cy="1230531"/>
            <a:chOff x="1708681" y="2480698"/>
            <a:chExt cx="809100" cy="809400"/>
          </a:xfrm>
        </p:grpSpPr>
        <p:sp>
          <p:nvSpPr>
            <p:cNvPr id="4058" name="Google Shape;4058;p82"/>
            <p:cNvSpPr/>
            <p:nvPr/>
          </p:nvSpPr>
          <p:spPr>
            <a:xfrm>
              <a:off x="1708681" y="2480698"/>
              <a:ext cx="809100" cy="8094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2"/>
            <p:cNvSpPr/>
            <p:nvPr/>
          </p:nvSpPr>
          <p:spPr>
            <a:xfrm>
              <a:off x="1812063" y="2584091"/>
              <a:ext cx="602700" cy="602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2" name="Google Shape;4062;p82"/>
          <p:cNvSpPr/>
          <p:nvPr/>
        </p:nvSpPr>
        <p:spPr>
          <a:xfrm flipH="1">
            <a:off x="3466750" y="1931725"/>
            <a:ext cx="79800" cy="79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2"/>
          <p:cNvSpPr/>
          <p:nvPr/>
        </p:nvSpPr>
        <p:spPr>
          <a:xfrm>
            <a:off x="5594588" y="3764075"/>
            <a:ext cx="79800" cy="798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2"/>
          <p:cNvSpPr txBox="1"/>
          <p:nvPr/>
        </p:nvSpPr>
        <p:spPr>
          <a:xfrm>
            <a:off x="3015101" y="2668359"/>
            <a:ext cx="983100" cy="396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Phase </a:t>
            </a:r>
            <a:r>
              <a:rPr lang="en" sz="1800">
                <a:solidFill>
                  <a:schemeClr val="lt1"/>
                </a:solidFill>
                <a:latin typeface="Barlow Semi Condensed Medium"/>
                <a:ea typeface="Barlow Semi Condensed Medium"/>
                <a:cs typeface="Barlow Semi Condensed Medium"/>
                <a:sym typeface="Barlow Semi Condensed Medium"/>
              </a:rPr>
              <a:t>1</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4065" name="Google Shape;4065;p82"/>
          <p:cNvSpPr txBox="1"/>
          <p:nvPr/>
        </p:nvSpPr>
        <p:spPr>
          <a:xfrm>
            <a:off x="5145501" y="2687698"/>
            <a:ext cx="983100" cy="35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Phase </a:t>
            </a:r>
            <a:r>
              <a:rPr lang="en" sz="1800">
                <a:solidFill>
                  <a:schemeClr val="accent1"/>
                </a:solidFill>
                <a:latin typeface="Barlow Semi Condensed Medium"/>
                <a:ea typeface="Barlow Semi Condensed Medium"/>
                <a:cs typeface="Barlow Semi Condensed Medium"/>
                <a:sym typeface="Barlow Semi Condensed Medium"/>
              </a:rPr>
              <a:t> 2</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4066" name="Google Shape;4066;p82"/>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Charlynn Chia</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0" name="Shape 4070"/>
        <p:cNvGrpSpPr/>
        <p:nvPr/>
      </p:nvGrpSpPr>
      <p:grpSpPr>
        <a:xfrm>
          <a:off x="0" y="0"/>
          <a:ext cx="0" cy="0"/>
          <a:chOff x="0" y="0"/>
          <a:chExt cx="0" cy="0"/>
        </a:xfrm>
      </p:grpSpPr>
      <p:sp>
        <p:nvSpPr>
          <p:cNvPr id="4071" name="Google Shape;4071;p83"/>
          <p:cNvSpPr/>
          <p:nvPr/>
        </p:nvSpPr>
        <p:spPr>
          <a:xfrm>
            <a:off x="-31050" y="331175"/>
            <a:ext cx="6138000" cy="858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3"/>
          <p:cNvSpPr txBox="1"/>
          <p:nvPr>
            <p:ph type="title"/>
          </p:nvPr>
        </p:nvSpPr>
        <p:spPr>
          <a:xfrm>
            <a:off x="1376427" y="446825"/>
            <a:ext cx="484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Process of Using the Interface</a:t>
            </a:r>
            <a:endParaRPr>
              <a:solidFill>
                <a:schemeClr val="accent5"/>
              </a:solidFill>
            </a:endParaRPr>
          </a:p>
        </p:txBody>
      </p:sp>
      <p:grpSp>
        <p:nvGrpSpPr>
          <p:cNvPr id="4073" name="Google Shape;4073;p83"/>
          <p:cNvGrpSpPr/>
          <p:nvPr/>
        </p:nvGrpSpPr>
        <p:grpSpPr>
          <a:xfrm>
            <a:off x="49406" y="-28619"/>
            <a:ext cx="1475957" cy="1578476"/>
            <a:chOff x="1744400" y="429725"/>
            <a:chExt cx="4623925" cy="4948200"/>
          </a:xfrm>
        </p:grpSpPr>
        <p:sp>
          <p:nvSpPr>
            <p:cNvPr id="4074" name="Google Shape;4074;p83"/>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3"/>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3"/>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3"/>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3"/>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3"/>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3"/>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3"/>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3"/>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3"/>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3"/>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3"/>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3"/>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3"/>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3"/>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3"/>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3"/>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3"/>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3"/>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3"/>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3"/>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3"/>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3"/>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3"/>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3"/>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3"/>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3"/>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3"/>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3"/>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3"/>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3"/>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3"/>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3"/>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3"/>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3"/>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3"/>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3"/>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3"/>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3"/>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3"/>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3"/>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3"/>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3"/>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3"/>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3"/>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3"/>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3"/>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3"/>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3"/>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3"/>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3"/>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3"/>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3"/>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3"/>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3"/>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3"/>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3"/>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3"/>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3"/>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3"/>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3"/>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3"/>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3"/>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3"/>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3"/>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3"/>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3"/>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3"/>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3"/>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3"/>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3"/>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3"/>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3"/>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3"/>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3"/>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3"/>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3"/>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3"/>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3"/>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3"/>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3"/>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3"/>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3"/>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3"/>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3"/>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3"/>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3"/>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3"/>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3"/>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3"/>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3"/>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3"/>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3"/>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3"/>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3"/>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3"/>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3"/>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3"/>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3"/>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3"/>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3"/>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3"/>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3"/>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3"/>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3"/>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3"/>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3"/>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3"/>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3"/>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3"/>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3"/>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3"/>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3"/>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3"/>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3"/>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3"/>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3"/>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3"/>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3"/>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3"/>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3"/>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3"/>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3"/>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3"/>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3"/>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3"/>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3"/>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3"/>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3"/>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3"/>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3"/>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3"/>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3"/>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3"/>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3"/>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3"/>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3"/>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3"/>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3"/>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3"/>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3"/>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3"/>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3"/>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3"/>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3"/>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3"/>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3"/>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3"/>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3"/>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3"/>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3"/>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3"/>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3"/>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3"/>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3"/>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3"/>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3"/>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3"/>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3"/>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3"/>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3"/>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3"/>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3"/>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3"/>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3"/>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3"/>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3"/>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3"/>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3"/>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3"/>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3"/>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3"/>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3"/>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3"/>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3"/>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3"/>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3"/>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3"/>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3"/>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3"/>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3"/>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3"/>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3"/>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3"/>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3"/>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3"/>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3"/>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3"/>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3"/>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3"/>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3"/>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3"/>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3"/>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3"/>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3"/>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3"/>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3"/>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3"/>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3"/>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3"/>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3"/>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3"/>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3"/>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3"/>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3"/>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3"/>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3"/>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3"/>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3"/>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3"/>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3"/>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3"/>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3"/>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3"/>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3"/>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3"/>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3"/>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3"/>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3"/>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3"/>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3"/>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95" name="Google Shape;4295;p83"/>
          <p:cNvPicPr preferRelativeResize="0"/>
          <p:nvPr/>
        </p:nvPicPr>
        <p:blipFill>
          <a:blip r:embed="rId3">
            <a:alphaModFix/>
          </a:blip>
          <a:stretch>
            <a:fillRect/>
          </a:stretch>
        </p:blipFill>
        <p:spPr>
          <a:xfrm>
            <a:off x="1478500" y="1066300"/>
            <a:ext cx="6186988" cy="4193124"/>
          </a:xfrm>
          <a:prstGeom prst="rect">
            <a:avLst/>
          </a:prstGeom>
          <a:noFill/>
          <a:ln>
            <a:noFill/>
          </a:ln>
        </p:spPr>
      </p:pic>
      <p:sp>
        <p:nvSpPr>
          <p:cNvPr id="4296" name="Google Shape;4296;p83"/>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Charlynn Chia</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0" name="Shape 4300"/>
        <p:cNvGrpSpPr/>
        <p:nvPr/>
      </p:nvGrpSpPr>
      <p:grpSpPr>
        <a:xfrm>
          <a:off x="0" y="0"/>
          <a:ext cx="0" cy="0"/>
          <a:chOff x="0" y="0"/>
          <a:chExt cx="0" cy="0"/>
        </a:xfrm>
      </p:grpSpPr>
      <p:sp>
        <p:nvSpPr>
          <p:cNvPr id="4301" name="Google Shape;4301;p84"/>
          <p:cNvSpPr/>
          <p:nvPr/>
        </p:nvSpPr>
        <p:spPr>
          <a:xfrm>
            <a:off x="-31050" y="331175"/>
            <a:ext cx="6717600" cy="858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4"/>
          <p:cNvSpPr txBox="1"/>
          <p:nvPr>
            <p:ph type="title"/>
          </p:nvPr>
        </p:nvSpPr>
        <p:spPr>
          <a:xfrm>
            <a:off x="1376425" y="446825"/>
            <a:ext cx="5375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How it would address the problem?</a:t>
            </a:r>
            <a:endParaRPr>
              <a:solidFill>
                <a:schemeClr val="accent5"/>
              </a:solidFill>
            </a:endParaRPr>
          </a:p>
        </p:txBody>
      </p:sp>
      <p:grpSp>
        <p:nvGrpSpPr>
          <p:cNvPr id="4303" name="Google Shape;4303;p84"/>
          <p:cNvGrpSpPr/>
          <p:nvPr/>
        </p:nvGrpSpPr>
        <p:grpSpPr>
          <a:xfrm>
            <a:off x="49406" y="-28619"/>
            <a:ext cx="1475957" cy="1578476"/>
            <a:chOff x="1744400" y="429725"/>
            <a:chExt cx="4623925" cy="4948200"/>
          </a:xfrm>
        </p:grpSpPr>
        <p:sp>
          <p:nvSpPr>
            <p:cNvPr id="4304" name="Google Shape;4304;p84"/>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4"/>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4"/>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4"/>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4"/>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4"/>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4"/>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4"/>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4"/>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4"/>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4"/>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4"/>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4"/>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4"/>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4"/>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4"/>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4"/>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4"/>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4"/>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4"/>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4"/>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4"/>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4"/>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4"/>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4"/>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4"/>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4"/>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4"/>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4"/>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4"/>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4"/>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4"/>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4"/>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4"/>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4"/>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4"/>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4"/>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4"/>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4"/>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4"/>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4"/>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4"/>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4"/>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4"/>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4"/>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4"/>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4"/>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4"/>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4"/>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4"/>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4"/>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4"/>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4"/>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4"/>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4"/>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4"/>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4"/>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4"/>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4"/>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4"/>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4"/>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4"/>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4"/>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4"/>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4"/>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4"/>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4"/>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4"/>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4"/>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4"/>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4"/>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4"/>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4"/>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4"/>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4"/>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4"/>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4"/>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4"/>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4"/>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4"/>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4"/>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4"/>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4"/>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4"/>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4"/>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4"/>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4"/>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4"/>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4"/>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4"/>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4"/>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4"/>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4"/>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4"/>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4"/>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4"/>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4"/>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4"/>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4"/>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4"/>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4"/>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4"/>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4"/>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4"/>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4"/>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4"/>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4"/>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4"/>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4"/>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4"/>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4"/>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4"/>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4"/>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4"/>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4"/>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4"/>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4"/>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4"/>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4"/>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4"/>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4"/>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4"/>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4"/>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4"/>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4"/>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4"/>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4"/>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4"/>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4"/>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4"/>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4"/>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4"/>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4"/>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4"/>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4"/>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4"/>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4"/>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4"/>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4"/>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4"/>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4"/>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4"/>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4"/>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4"/>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4"/>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4"/>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4"/>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4"/>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4"/>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4"/>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4"/>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4"/>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4"/>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4"/>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4"/>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4"/>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4"/>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4"/>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4"/>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4"/>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4"/>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4"/>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4"/>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4"/>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4"/>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4"/>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4"/>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4"/>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4"/>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4"/>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4"/>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4"/>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4"/>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4"/>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4"/>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4"/>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4"/>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4"/>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4"/>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4"/>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4"/>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4"/>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4"/>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4"/>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4"/>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4"/>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4"/>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4"/>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4"/>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4"/>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4"/>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4"/>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4"/>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4"/>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4"/>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4"/>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4"/>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4"/>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4"/>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4"/>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4"/>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4"/>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4"/>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4"/>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4"/>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4"/>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4"/>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4"/>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4"/>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4"/>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4"/>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4"/>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4"/>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4"/>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4"/>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4"/>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4"/>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4"/>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4"/>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4"/>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4"/>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5" name="Google Shape;4525;p84"/>
          <p:cNvSpPr txBox="1"/>
          <p:nvPr/>
        </p:nvSpPr>
        <p:spPr>
          <a:xfrm>
            <a:off x="789013" y="3239600"/>
            <a:ext cx="2535600" cy="1590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 sz="2000">
                <a:solidFill>
                  <a:srgbClr val="263248"/>
                </a:solidFill>
                <a:latin typeface="Barlow Semi Condensed"/>
                <a:ea typeface="Barlow Semi Condensed"/>
                <a:cs typeface="Barlow Semi Condensed"/>
                <a:sym typeface="Barlow Semi Condensed"/>
              </a:rPr>
              <a:t>Quickly Input, Obtain Information, Increase Data</a:t>
            </a:r>
            <a:endParaRPr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a:latin typeface="Barlow Semi Condensed"/>
              <a:ea typeface="Barlow Semi Condensed"/>
              <a:cs typeface="Barlow Semi Condensed"/>
              <a:sym typeface="Barlow Semi Condensed"/>
            </a:endParaRPr>
          </a:p>
        </p:txBody>
      </p:sp>
      <p:sp>
        <p:nvSpPr>
          <p:cNvPr id="4526" name="Google Shape;4526;p84"/>
          <p:cNvSpPr txBox="1"/>
          <p:nvPr/>
        </p:nvSpPr>
        <p:spPr>
          <a:xfrm>
            <a:off x="672924" y="2921113"/>
            <a:ext cx="27678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2000">
                <a:solidFill>
                  <a:srgbClr val="263248"/>
                </a:solidFill>
                <a:latin typeface="Barlow Semi Condensed"/>
                <a:ea typeface="Barlow Semi Condensed"/>
                <a:cs typeface="Barlow Semi Condensed"/>
                <a:sym typeface="Barlow Semi Condensed"/>
              </a:rPr>
              <a:t>Time-Efficient</a:t>
            </a:r>
            <a:endParaRPr b="1"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b="1">
              <a:latin typeface="Barlow Semi Condensed"/>
              <a:ea typeface="Barlow Semi Condensed"/>
              <a:cs typeface="Barlow Semi Condensed"/>
              <a:sym typeface="Barlow Semi Condensed"/>
            </a:endParaRPr>
          </a:p>
        </p:txBody>
      </p:sp>
      <p:sp>
        <p:nvSpPr>
          <p:cNvPr id="4527" name="Google Shape;4527;p84"/>
          <p:cNvSpPr txBox="1"/>
          <p:nvPr/>
        </p:nvSpPr>
        <p:spPr>
          <a:xfrm>
            <a:off x="3304188" y="3239600"/>
            <a:ext cx="2535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Barlow Semi Condensed"/>
                <a:ea typeface="Barlow Semi Condensed"/>
                <a:cs typeface="Barlow Semi Condensed"/>
                <a:sym typeface="Barlow Semi Condensed"/>
              </a:rPr>
              <a:t>Automatic Prediction &amp; Data Collection/Processing to Reduce Labour</a:t>
            </a:r>
            <a:endParaRPr sz="2000">
              <a:latin typeface="Barlow Semi Condensed"/>
              <a:ea typeface="Barlow Semi Condensed"/>
              <a:cs typeface="Barlow Semi Condensed"/>
              <a:sym typeface="Barlow Semi Condensed"/>
            </a:endParaRPr>
          </a:p>
        </p:txBody>
      </p:sp>
      <p:sp>
        <p:nvSpPr>
          <p:cNvPr id="4528" name="Google Shape;4528;p84"/>
          <p:cNvSpPr txBox="1"/>
          <p:nvPr/>
        </p:nvSpPr>
        <p:spPr>
          <a:xfrm>
            <a:off x="3188099" y="2921113"/>
            <a:ext cx="27678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2000">
                <a:solidFill>
                  <a:srgbClr val="263248"/>
                </a:solidFill>
                <a:latin typeface="Barlow Semi Condensed"/>
                <a:ea typeface="Barlow Semi Condensed"/>
                <a:cs typeface="Barlow Semi Condensed"/>
                <a:sym typeface="Barlow Semi Condensed"/>
              </a:rPr>
              <a:t>Labour-Efficient</a:t>
            </a:r>
            <a:endParaRPr b="1"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b="1">
              <a:latin typeface="Barlow Semi Condensed"/>
              <a:ea typeface="Barlow Semi Condensed"/>
              <a:cs typeface="Barlow Semi Condensed"/>
              <a:sym typeface="Barlow Semi Condensed"/>
            </a:endParaRPr>
          </a:p>
        </p:txBody>
      </p:sp>
      <p:sp>
        <p:nvSpPr>
          <p:cNvPr id="4529" name="Google Shape;4529;p84"/>
          <p:cNvSpPr txBox="1"/>
          <p:nvPr/>
        </p:nvSpPr>
        <p:spPr>
          <a:xfrm>
            <a:off x="5966963" y="3239600"/>
            <a:ext cx="2535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Barlow Semi Condensed"/>
                <a:ea typeface="Barlow Semi Condensed"/>
                <a:cs typeface="Barlow Semi Condensed"/>
                <a:sym typeface="Barlow Semi Condensed"/>
              </a:rPr>
              <a:t>Precise Prediction &amp; Information</a:t>
            </a:r>
            <a:endParaRPr sz="2000">
              <a:latin typeface="Barlow Semi Condensed"/>
              <a:ea typeface="Barlow Semi Condensed"/>
              <a:cs typeface="Barlow Semi Condensed"/>
              <a:sym typeface="Barlow Semi Condensed"/>
            </a:endParaRPr>
          </a:p>
        </p:txBody>
      </p:sp>
      <p:sp>
        <p:nvSpPr>
          <p:cNvPr id="4530" name="Google Shape;4530;p84"/>
          <p:cNvSpPr txBox="1"/>
          <p:nvPr/>
        </p:nvSpPr>
        <p:spPr>
          <a:xfrm>
            <a:off x="5850874" y="2898588"/>
            <a:ext cx="27678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2000">
                <a:solidFill>
                  <a:srgbClr val="263248"/>
                </a:solidFill>
                <a:latin typeface="Barlow Semi Condensed"/>
                <a:ea typeface="Barlow Semi Condensed"/>
                <a:cs typeface="Barlow Semi Condensed"/>
                <a:sym typeface="Barlow Semi Condensed"/>
              </a:rPr>
              <a:t>Cost</a:t>
            </a:r>
            <a:r>
              <a:rPr b="1" lang="en" sz="2000">
                <a:solidFill>
                  <a:srgbClr val="263248"/>
                </a:solidFill>
                <a:latin typeface="Barlow Semi Condensed"/>
                <a:ea typeface="Barlow Semi Condensed"/>
                <a:cs typeface="Barlow Semi Condensed"/>
                <a:sym typeface="Barlow Semi Condensed"/>
              </a:rPr>
              <a:t>-Efficient</a:t>
            </a:r>
            <a:endParaRPr b="1"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b="1">
              <a:latin typeface="Barlow Semi Condensed"/>
              <a:ea typeface="Barlow Semi Condensed"/>
              <a:cs typeface="Barlow Semi Condensed"/>
              <a:sym typeface="Barlow Semi Condensed"/>
            </a:endParaRPr>
          </a:p>
        </p:txBody>
      </p:sp>
      <p:grpSp>
        <p:nvGrpSpPr>
          <p:cNvPr id="4531" name="Google Shape;4531;p84"/>
          <p:cNvGrpSpPr/>
          <p:nvPr/>
        </p:nvGrpSpPr>
        <p:grpSpPr>
          <a:xfrm>
            <a:off x="6526694" y="1482602"/>
            <a:ext cx="1416154" cy="1416010"/>
            <a:chOff x="-65131525" y="1914325"/>
            <a:chExt cx="316650" cy="316625"/>
          </a:xfrm>
        </p:grpSpPr>
        <p:sp>
          <p:nvSpPr>
            <p:cNvPr id="4532" name="Google Shape;4532;p84"/>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4"/>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84"/>
          <p:cNvGrpSpPr/>
          <p:nvPr/>
        </p:nvGrpSpPr>
        <p:grpSpPr>
          <a:xfrm>
            <a:off x="3898258" y="1516804"/>
            <a:ext cx="1347501" cy="1347585"/>
            <a:chOff x="2872725" y="1954475"/>
            <a:chExt cx="295375" cy="295400"/>
          </a:xfrm>
        </p:grpSpPr>
        <p:sp>
          <p:nvSpPr>
            <p:cNvPr id="4535" name="Google Shape;4535;p84"/>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4"/>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4"/>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84"/>
          <p:cNvGrpSpPr/>
          <p:nvPr/>
        </p:nvGrpSpPr>
        <p:grpSpPr>
          <a:xfrm>
            <a:off x="1383064" y="1516947"/>
            <a:ext cx="1347500" cy="1347291"/>
            <a:chOff x="3270475" y="1427025"/>
            <a:chExt cx="483200" cy="483125"/>
          </a:xfrm>
        </p:grpSpPr>
        <p:sp>
          <p:nvSpPr>
            <p:cNvPr id="4539" name="Google Shape;4539;p84"/>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0" name="Google Shape;4540;p84"/>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1" name="Google Shape;4541;p84"/>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42" name="Google Shape;4542;p84"/>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Charlynn Chia</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6" name="Shape 4546"/>
        <p:cNvGrpSpPr/>
        <p:nvPr/>
      </p:nvGrpSpPr>
      <p:grpSpPr>
        <a:xfrm>
          <a:off x="0" y="0"/>
          <a:ext cx="0" cy="0"/>
          <a:chOff x="0" y="0"/>
          <a:chExt cx="0" cy="0"/>
        </a:xfrm>
      </p:grpSpPr>
      <p:sp>
        <p:nvSpPr>
          <p:cNvPr id="4547" name="Google Shape;4547;p85"/>
          <p:cNvSpPr/>
          <p:nvPr/>
        </p:nvSpPr>
        <p:spPr>
          <a:xfrm>
            <a:off x="-31050" y="331175"/>
            <a:ext cx="6717600" cy="858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5"/>
          <p:cNvSpPr txBox="1"/>
          <p:nvPr>
            <p:ph type="title"/>
          </p:nvPr>
        </p:nvSpPr>
        <p:spPr>
          <a:xfrm>
            <a:off x="1376425" y="446825"/>
            <a:ext cx="5375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Considerations</a:t>
            </a:r>
            <a:endParaRPr>
              <a:solidFill>
                <a:schemeClr val="accent5"/>
              </a:solidFill>
            </a:endParaRPr>
          </a:p>
        </p:txBody>
      </p:sp>
      <p:grpSp>
        <p:nvGrpSpPr>
          <p:cNvPr id="4549" name="Google Shape;4549;p85"/>
          <p:cNvGrpSpPr/>
          <p:nvPr/>
        </p:nvGrpSpPr>
        <p:grpSpPr>
          <a:xfrm>
            <a:off x="49406" y="-28619"/>
            <a:ext cx="1475957" cy="1578476"/>
            <a:chOff x="1744400" y="429725"/>
            <a:chExt cx="4623925" cy="4948200"/>
          </a:xfrm>
        </p:grpSpPr>
        <p:sp>
          <p:nvSpPr>
            <p:cNvPr id="4550" name="Google Shape;4550;p85"/>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5"/>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5"/>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5"/>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5"/>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5"/>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5"/>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5"/>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5"/>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5"/>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5"/>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5"/>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5"/>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5"/>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5"/>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5"/>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5"/>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5"/>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5"/>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5"/>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5"/>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5"/>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5"/>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5"/>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5"/>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5"/>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5"/>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5"/>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5"/>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5"/>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5"/>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5"/>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5"/>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5"/>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5"/>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5"/>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5"/>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5"/>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5"/>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5"/>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5"/>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5"/>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5"/>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5"/>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5"/>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5"/>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5"/>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5"/>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5"/>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5"/>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5"/>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5"/>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5"/>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5"/>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5"/>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5"/>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5"/>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5"/>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5"/>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5"/>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5"/>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5"/>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5"/>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5"/>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5"/>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5"/>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5"/>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5"/>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5"/>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5"/>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5"/>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5"/>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5"/>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5"/>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5"/>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5"/>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5"/>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5"/>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5"/>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5"/>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5"/>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5"/>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5"/>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5"/>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5"/>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5"/>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5"/>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5"/>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5"/>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5"/>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5"/>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5"/>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5"/>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5"/>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5"/>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5"/>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5"/>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5"/>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5"/>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5"/>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5"/>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5"/>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5"/>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5"/>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5"/>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5"/>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5"/>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5"/>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5"/>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5"/>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5"/>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5"/>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5"/>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5"/>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5"/>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5"/>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5"/>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5"/>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5"/>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5"/>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5"/>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5"/>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5"/>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5"/>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5"/>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5"/>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5"/>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5"/>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5"/>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5"/>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5"/>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5"/>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5"/>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5"/>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5"/>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5"/>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5"/>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5"/>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5"/>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5"/>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5"/>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5"/>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5"/>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5"/>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5"/>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5"/>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5"/>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5"/>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5"/>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5"/>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5"/>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5"/>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5"/>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5"/>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5"/>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5"/>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5"/>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5"/>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5"/>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5"/>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5"/>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5"/>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5"/>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5"/>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5"/>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5"/>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5"/>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5"/>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5"/>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5"/>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5"/>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5"/>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5"/>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5"/>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5"/>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5"/>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5"/>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5"/>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5"/>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5"/>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5"/>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5"/>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5"/>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5"/>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5"/>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5"/>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5"/>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5"/>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5"/>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5"/>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5"/>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5"/>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5"/>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5"/>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5"/>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5"/>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5"/>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5"/>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5"/>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5"/>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5"/>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5"/>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5"/>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5"/>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5"/>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5"/>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5"/>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5"/>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5"/>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5"/>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5"/>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5"/>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5"/>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5"/>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5"/>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5"/>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5"/>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5"/>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5"/>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5"/>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5"/>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1" name="Google Shape;4771;p85"/>
          <p:cNvSpPr txBox="1"/>
          <p:nvPr/>
        </p:nvSpPr>
        <p:spPr>
          <a:xfrm>
            <a:off x="1366225" y="3324695"/>
            <a:ext cx="27678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1000"/>
              </a:spcAft>
              <a:buNone/>
            </a:pPr>
            <a:r>
              <a:rPr b="1" lang="en" sz="2000">
                <a:solidFill>
                  <a:srgbClr val="263248"/>
                </a:solidFill>
                <a:latin typeface="Barlow Semi Condensed"/>
                <a:ea typeface="Barlow Semi Condensed"/>
                <a:cs typeface="Barlow Semi Condensed"/>
                <a:sym typeface="Barlow Semi Condensed"/>
              </a:rPr>
              <a:t>Distrust and Resistance from Agents</a:t>
            </a:r>
            <a:endParaRPr b="1">
              <a:latin typeface="Barlow Semi Condensed"/>
              <a:ea typeface="Barlow Semi Condensed"/>
              <a:cs typeface="Barlow Semi Condensed"/>
              <a:sym typeface="Barlow Semi Condensed"/>
            </a:endParaRPr>
          </a:p>
        </p:txBody>
      </p:sp>
      <p:sp>
        <p:nvSpPr>
          <p:cNvPr id="4772" name="Google Shape;4772;p85"/>
          <p:cNvSpPr txBox="1"/>
          <p:nvPr/>
        </p:nvSpPr>
        <p:spPr>
          <a:xfrm>
            <a:off x="4573175" y="3324700"/>
            <a:ext cx="32046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1000"/>
              </a:spcAft>
              <a:buNone/>
            </a:pPr>
            <a:r>
              <a:rPr b="1" lang="en" sz="2000">
                <a:solidFill>
                  <a:srgbClr val="263248"/>
                </a:solidFill>
                <a:latin typeface="Barlow Semi Condensed"/>
                <a:ea typeface="Barlow Semi Condensed"/>
                <a:cs typeface="Barlow Semi Condensed"/>
                <a:sym typeface="Barlow Semi Condensed"/>
              </a:rPr>
              <a:t>Collecting new data to improve model periodically</a:t>
            </a:r>
            <a:endParaRPr b="1">
              <a:latin typeface="Barlow Semi Condensed"/>
              <a:ea typeface="Barlow Semi Condensed"/>
              <a:cs typeface="Barlow Semi Condensed"/>
              <a:sym typeface="Barlow Semi Condensed"/>
            </a:endParaRPr>
          </a:p>
        </p:txBody>
      </p:sp>
      <p:sp>
        <p:nvSpPr>
          <p:cNvPr id="4773" name="Google Shape;4773;p85"/>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Charlynn Chia</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grpSp>
        <p:nvGrpSpPr>
          <p:cNvPr id="4774" name="Google Shape;4774;p85"/>
          <p:cNvGrpSpPr/>
          <p:nvPr/>
        </p:nvGrpSpPr>
        <p:grpSpPr>
          <a:xfrm>
            <a:off x="5467405" y="1886173"/>
            <a:ext cx="1416154" cy="1416006"/>
            <a:chOff x="-62150375" y="2664925"/>
            <a:chExt cx="316650" cy="318225"/>
          </a:xfrm>
        </p:grpSpPr>
        <p:sp>
          <p:nvSpPr>
            <p:cNvPr id="4775" name="Google Shape;4775;p85"/>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5"/>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5"/>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5"/>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85"/>
          <p:cNvGrpSpPr/>
          <p:nvPr/>
        </p:nvGrpSpPr>
        <p:grpSpPr>
          <a:xfrm>
            <a:off x="2042045" y="1886165"/>
            <a:ext cx="1416149" cy="1416013"/>
            <a:chOff x="5794025" y="2673575"/>
            <a:chExt cx="259925" cy="296175"/>
          </a:xfrm>
        </p:grpSpPr>
        <p:sp>
          <p:nvSpPr>
            <p:cNvPr id="4780" name="Google Shape;4780;p85"/>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5"/>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5" name="Shape 4785"/>
        <p:cNvGrpSpPr/>
        <p:nvPr/>
      </p:nvGrpSpPr>
      <p:grpSpPr>
        <a:xfrm>
          <a:off x="0" y="0"/>
          <a:ext cx="0" cy="0"/>
          <a:chOff x="0" y="0"/>
          <a:chExt cx="0" cy="0"/>
        </a:xfrm>
      </p:grpSpPr>
      <p:sp>
        <p:nvSpPr>
          <p:cNvPr id="4786" name="Google Shape;4786;p86"/>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R Shiny Demonstration </a:t>
            </a:r>
            <a:endParaRPr sz="5000"/>
          </a:p>
        </p:txBody>
      </p:sp>
      <p:sp>
        <p:nvSpPr>
          <p:cNvPr id="4787" name="Google Shape;4787;p86"/>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Yeo Galvin</a:t>
            </a:r>
            <a:endParaRPr sz="2300">
              <a:solidFill>
                <a:schemeClr val="accen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1" name="Shape 4791"/>
        <p:cNvGrpSpPr/>
        <p:nvPr/>
      </p:nvGrpSpPr>
      <p:grpSpPr>
        <a:xfrm>
          <a:off x="0" y="0"/>
          <a:ext cx="0" cy="0"/>
          <a:chOff x="0" y="0"/>
          <a:chExt cx="0" cy="0"/>
        </a:xfrm>
      </p:grpSpPr>
      <p:sp>
        <p:nvSpPr>
          <p:cNvPr id="4792" name="Google Shape;4792;p87"/>
          <p:cNvSpPr txBox="1"/>
          <p:nvPr>
            <p:ph type="title"/>
          </p:nvPr>
        </p:nvSpPr>
        <p:spPr>
          <a:xfrm>
            <a:off x="3226966" y="2221853"/>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Web-Based Application </a:t>
            </a:r>
            <a:endParaRPr/>
          </a:p>
          <a:p>
            <a:pPr indent="0" lvl="0" marL="0" rtl="0" algn="ctr">
              <a:spcBef>
                <a:spcPts val="0"/>
              </a:spcBef>
              <a:spcAft>
                <a:spcPts val="0"/>
              </a:spcAft>
              <a:buClr>
                <a:schemeClr val="dk1"/>
              </a:buClr>
              <a:buSzPts val="1100"/>
              <a:buFont typeface="Arial"/>
              <a:buNone/>
            </a:pPr>
            <a:r>
              <a:rPr lang="en"/>
              <a:t>Live Demonstration</a:t>
            </a:r>
            <a:endParaRPr/>
          </a:p>
          <a:p>
            <a:pPr indent="0" lvl="0" marL="0" rtl="0" algn="ctr">
              <a:spcBef>
                <a:spcPts val="0"/>
              </a:spcBef>
              <a:spcAft>
                <a:spcPts val="0"/>
              </a:spcAft>
              <a:buNone/>
            </a:pPr>
            <a:r>
              <a:t/>
            </a:r>
            <a:endParaRPr/>
          </a:p>
        </p:txBody>
      </p:sp>
      <p:grpSp>
        <p:nvGrpSpPr>
          <p:cNvPr id="4793" name="Google Shape;4793;p87"/>
          <p:cNvGrpSpPr/>
          <p:nvPr/>
        </p:nvGrpSpPr>
        <p:grpSpPr>
          <a:xfrm>
            <a:off x="899732" y="1213281"/>
            <a:ext cx="3584753" cy="2934361"/>
            <a:chOff x="845850" y="467825"/>
            <a:chExt cx="5996575" cy="4908600"/>
          </a:xfrm>
        </p:grpSpPr>
        <p:sp>
          <p:nvSpPr>
            <p:cNvPr id="4794" name="Google Shape;4794;p87"/>
            <p:cNvSpPr/>
            <p:nvPr/>
          </p:nvSpPr>
          <p:spPr>
            <a:xfrm>
              <a:off x="845850" y="467825"/>
              <a:ext cx="5996575" cy="4814800"/>
            </a:xfrm>
            <a:custGeom>
              <a:rect b="b" l="l" r="r" t="t"/>
              <a:pathLst>
                <a:path extrusionOk="0" h="192592" w="239863">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7"/>
            <p:cNvSpPr/>
            <p:nvPr/>
          </p:nvSpPr>
          <p:spPr>
            <a:xfrm>
              <a:off x="1128725" y="467950"/>
              <a:ext cx="5369750" cy="4814475"/>
            </a:xfrm>
            <a:custGeom>
              <a:rect b="b" l="l" r="r" t="t"/>
              <a:pathLst>
                <a:path extrusionOk="0" h="192579" w="21479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7"/>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7"/>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7"/>
            <p:cNvSpPr/>
            <p:nvPr/>
          </p:nvSpPr>
          <p:spPr>
            <a:xfrm>
              <a:off x="1895375" y="1994800"/>
              <a:ext cx="3780200" cy="1720575"/>
            </a:xfrm>
            <a:custGeom>
              <a:rect b="b" l="l" r="r" t="t"/>
              <a:pathLst>
                <a:path extrusionOk="0" h="68823" w="151208">
                  <a:moveTo>
                    <a:pt x="0" y="1"/>
                  </a:moveTo>
                  <a:lnTo>
                    <a:pt x="0" y="68822"/>
                  </a:lnTo>
                  <a:lnTo>
                    <a:pt x="151208" y="68822"/>
                  </a:lnTo>
                  <a:lnTo>
                    <a:pt x="1512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7"/>
            <p:cNvSpPr/>
            <p:nvPr/>
          </p:nvSpPr>
          <p:spPr>
            <a:xfrm>
              <a:off x="2015100" y="3464625"/>
              <a:ext cx="3521450" cy="6450"/>
            </a:xfrm>
            <a:custGeom>
              <a:rect b="b" l="l" r="r" t="t"/>
              <a:pathLst>
                <a:path extrusionOk="0" h="258" w="140858">
                  <a:moveTo>
                    <a:pt x="1" y="0"/>
                  </a:moveTo>
                  <a:lnTo>
                    <a:pt x="1" y="257"/>
                  </a:lnTo>
                  <a:lnTo>
                    <a:pt x="140858" y="257"/>
                  </a:lnTo>
                  <a:lnTo>
                    <a:pt x="140858"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7"/>
            <p:cNvSpPr/>
            <p:nvPr/>
          </p:nvSpPr>
          <p:spPr>
            <a:xfrm>
              <a:off x="20119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7"/>
            <p:cNvSpPr/>
            <p:nvPr/>
          </p:nvSpPr>
          <p:spPr>
            <a:xfrm>
              <a:off x="2196725" y="3433275"/>
              <a:ext cx="7250" cy="34575"/>
            </a:xfrm>
            <a:custGeom>
              <a:rect b="b" l="l" r="r" t="t"/>
              <a:pathLst>
                <a:path extrusionOk="0" h="1383" w="290">
                  <a:moveTo>
                    <a:pt x="0" y="1"/>
                  </a:moveTo>
                  <a:lnTo>
                    <a:pt x="0"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7"/>
            <p:cNvSpPr/>
            <p:nvPr/>
          </p:nvSpPr>
          <p:spPr>
            <a:xfrm>
              <a:off x="2382350"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7"/>
            <p:cNvSpPr/>
            <p:nvPr/>
          </p:nvSpPr>
          <p:spPr>
            <a:xfrm>
              <a:off x="25680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7"/>
            <p:cNvSpPr/>
            <p:nvPr/>
          </p:nvSpPr>
          <p:spPr>
            <a:xfrm>
              <a:off x="27528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7"/>
            <p:cNvSpPr/>
            <p:nvPr/>
          </p:nvSpPr>
          <p:spPr>
            <a:xfrm>
              <a:off x="29384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7"/>
            <p:cNvSpPr/>
            <p:nvPr/>
          </p:nvSpPr>
          <p:spPr>
            <a:xfrm>
              <a:off x="31233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7"/>
            <p:cNvSpPr/>
            <p:nvPr/>
          </p:nvSpPr>
          <p:spPr>
            <a:xfrm>
              <a:off x="33089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7"/>
            <p:cNvSpPr/>
            <p:nvPr/>
          </p:nvSpPr>
          <p:spPr>
            <a:xfrm>
              <a:off x="34945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7"/>
            <p:cNvSpPr/>
            <p:nvPr/>
          </p:nvSpPr>
          <p:spPr>
            <a:xfrm>
              <a:off x="36794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7"/>
            <p:cNvSpPr/>
            <p:nvPr/>
          </p:nvSpPr>
          <p:spPr>
            <a:xfrm>
              <a:off x="38650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7"/>
            <p:cNvSpPr/>
            <p:nvPr/>
          </p:nvSpPr>
          <p:spPr>
            <a:xfrm>
              <a:off x="40498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7"/>
            <p:cNvSpPr/>
            <p:nvPr/>
          </p:nvSpPr>
          <p:spPr>
            <a:xfrm>
              <a:off x="42355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7"/>
            <p:cNvSpPr/>
            <p:nvPr/>
          </p:nvSpPr>
          <p:spPr>
            <a:xfrm>
              <a:off x="44211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7"/>
            <p:cNvSpPr/>
            <p:nvPr/>
          </p:nvSpPr>
          <p:spPr>
            <a:xfrm>
              <a:off x="46059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7"/>
            <p:cNvSpPr/>
            <p:nvPr/>
          </p:nvSpPr>
          <p:spPr>
            <a:xfrm>
              <a:off x="47915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7"/>
            <p:cNvSpPr/>
            <p:nvPr/>
          </p:nvSpPr>
          <p:spPr>
            <a:xfrm>
              <a:off x="49772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7"/>
            <p:cNvSpPr/>
            <p:nvPr/>
          </p:nvSpPr>
          <p:spPr>
            <a:xfrm>
              <a:off x="51620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7"/>
            <p:cNvSpPr/>
            <p:nvPr/>
          </p:nvSpPr>
          <p:spPr>
            <a:xfrm>
              <a:off x="53476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7"/>
            <p:cNvSpPr/>
            <p:nvPr/>
          </p:nvSpPr>
          <p:spPr>
            <a:xfrm>
              <a:off x="5532525"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7"/>
            <p:cNvSpPr/>
            <p:nvPr/>
          </p:nvSpPr>
          <p:spPr>
            <a:xfrm>
              <a:off x="2011900" y="2086425"/>
              <a:ext cx="6450" cy="1381425"/>
            </a:xfrm>
            <a:custGeom>
              <a:rect b="b" l="l" r="r" t="t"/>
              <a:pathLst>
                <a:path extrusionOk="0" h="55257" w="258">
                  <a:moveTo>
                    <a:pt x="0" y="0"/>
                  </a:moveTo>
                  <a:lnTo>
                    <a:pt x="0" y="55257"/>
                  </a:lnTo>
                  <a:lnTo>
                    <a:pt x="257" y="55257"/>
                  </a:lnTo>
                  <a:lnTo>
                    <a:pt x="257"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7"/>
            <p:cNvSpPr/>
            <p:nvPr/>
          </p:nvSpPr>
          <p:spPr>
            <a:xfrm>
              <a:off x="2015100" y="3464625"/>
              <a:ext cx="87625" cy="6450"/>
            </a:xfrm>
            <a:custGeom>
              <a:rect b="b" l="l" r="r" t="t"/>
              <a:pathLst>
                <a:path extrusionOk="0" h="258" w="3505">
                  <a:moveTo>
                    <a:pt x="1" y="0"/>
                  </a:moveTo>
                  <a:lnTo>
                    <a:pt x="1" y="257"/>
                  </a:lnTo>
                  <a:lnTo>
                    <a:pt x="3505" y="257"/>
                  </a:lnTo>
                  <a:lnTo>
                    <a:pt x="3505"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7"/>
            <p:cNvSpPr/>
            <p:nvPr/>
          </p:nvSpPr>
          <p:spPr>
            <a:xfrm>
              <a:off x="1917875" y="3188175"/>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7"/>
            <p:cNvSpPr/>
            <p:nvPr/>
          </p:nvSpPr>
          <p:spPr>
            <a:xfrm>
              <a:off x="1917875" y="2911725"/>
              <a:ext cx="97250" cy="7275"/>
            </a:xfrm>
            <a:custGeom>
              <a:rect b="b" l="l" r="r" t="t"/>
              <a:pathLst>
                <a:path extrusionOk="0" h="291" w="3890">
                  <a:moveTo>
                    <a:pt x="0" y="1"/>
                  </a:moveTo>
                  <a:lnTo>
                    <a:pt x="0" y="290"/>
                  </a:lnTo>
                  <a:lnTo>
                    <a:pt x="3890" y="290"/>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7"/>
            <p:cNvSpPr/>
            <p:nvPr/>
          </p:nvSpPr>
          <p:spPr>
            <a:xfrm>
              <a:off x="1917875" y="2636100"/>
              <a:ext cx="97250" cy="6450"/>
            </a:xfrm>
            <a:custGeom>
              <a:rect b="b" l="l" r="r" t="t"/>
              <a:pathLst>
                <a:path extrusionOk="0" h="258" w="3890">
                  <a:moveTo>
                    <a:pt x="0" y="0"/>
                  </a:moveTo>
                  <a:lnTo>
                    <a:pt x="0" y="257"/>
                  </a:lnTo>
                  <a:lnTo>
                    <a:pt x="3890" y="257"/>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7"/>
            <p:cNvSpPr/>
            <p:nvPr/>
          </p:nvSpPr>
          <p:spPr>
            <a:xfrm>
              <a:off x="1917875" y="2359650"/>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7"/>
            <p:cNvSpPr/>
            <p:nvPr/>
          </p:nvSpPr>
          <p:spPr>
            <a:xfrm>
              <a:off x="1917875" y="2083200"/>
              <a:ext cx="97250" cy="6450"/>
            </a:xfrm>
            <a:custGeom>
              <a:rect b="b" l="l" r="r" t="t"/>
              <a:pathLst>
                <a:path extrusionOk="0" h="258" w="3890">
                  <a:moveTo>
                    <a:pt x="0" y="1"/>
                  </a:moveTo>
                  <a:lnTo>
                    <a:pt x="0" y="258"/>
                  </a:lnTo>
                  <a:lnTo>
                    <a:pt x="3890" y="258"/>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7"/>
            <p:cNvSpPr/>
            <p:nvPr/>
          </p:nvSpPr>
          <p:spPr>
            <a:xfrm>
              <a:off x="2093050" y="2349650"/>
              <a:ext cx="214600" cy="855725"/>
            </a:xfrm>
            <a:custGeom>
              <a:rect b="b" l="l" r="r" t="t"/>
              <a:pathLst>
                <a:path extrusionOk="0" h="34229" w="8584">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7"/>
            <p:cNvSpPr/>
            <p:nvPr/>
          </p:nvSpPr>
          <p:spPr>
            <a:xfrm>
              <a:off x="2277900" y="2349575"/>
              <a:ext cx="215375" cy="496275"/>
            </a:xfrm>
            <a:custGeom>
              <a:rect b="b" l="l" r="r" t="t"/>
              <a:pathLst>
                <a:path extrusionOk="0" h="19851" w="8615">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7"/>
            <p:cNvSpPr/>
            <p:nvPr/>
          </p:nvSpPr>
          <p:spPr>
            <a:xfrm>
              <a:off x="2463525" y="2625750"/>
              <a:ext cx="214600" cy="220300"/>
            </a:xfrm>
            <a:custGeom>
              <a:rect b="b" l="l" r="r" t="t"/>
              <a:pathLst>
                <a:path extrusionOk="0" h="8812" w="8584">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7"/>
            <p:cNvSpPr/>
            <p:nvPr/>
          </p:nvSpPr>
          <p:spPr>
            <a:xfrm>
              <a:off x="2648350" y="2625650"/>
              <a:ext cx="215400" cy="523975"/>
            </a:xfrm>
            <a:custGeom>
              <a:rect b="b" l="l" r="r" t="t"/>
              <a:pathLst>
                <a:path extrusionOk="0" h="20959" w="8616">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7"/>
            <p:cNvSpPr/>
            <p:nvPr/>
          </p:nvSpPr>
          <p:spPr>
            <a:xfrm>
              <a:off x="2834000" y="2349650"/>
              <a:ext cx="215375" cy="800275"/>
            </a:xfrm>
            <a:custGeom>
              <a:rect b="b" l="l" r="r" t="t"/>
              <a:pathLst>
                <a:path extrusionOk="0" h="32011" w="8615">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7"/>
            <p:cNvSpPr/>
            <p:nvPr/>
          </p:nvSpPr>
          <p:spPr>
            <a:xfrm>
              <a:off x="3018825" y="2072975"/>
              <a:ext cx="216200" cy="303350"/>
            </a:xfrm>
            <a:custGeom>
              <a:rect b="b" l="l" r="r" t="t"/>
              <a:pathLst>
                <a:path extrusionOk="0" h="12134" w="8648">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7"/>
            <p:cNvSpPr/>
            <p:nvPr/>
          </p:nvSpPr>
          <p:spPr>
            <a:xfrm>
              <a:off x="3205250" y="2073275"/>
              <a:ext cx="213800" cy="1270100"/>
            </a:xfrm>
            <a:custGeom>
              <a:rect b="b" l="l" r="r" t="t"/>
              <a:pathLst>
                <a:path extrusionOk="0" h="50804" w="8552">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7"/>
            <p:cNvSpPr/>
            <p:nvPr/>
          </p:nvSpPr>
          <p:spPr>
            <a:xfrm>
              <a:off x="3390100" y="3233525"/>
              <a:ext cx="215375" cy="109425"/>
            </a:xfrm>
            <a:custGeom>
              <a:rect b="b" l="l" r="r" t="t"/>
              <a:pathLst>
                <a:path extrusionOk="0" h="4377" w="8615">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7"/>
            <p:cNvSpPr/>
            <p:nvPr/>
          </p:nvSpPr>
          <p:spPr>
            <a:xfrm>
              <a:off x="3575725" y="3205775"/>
              <a:ext cx="214575" cy="54250"/>
            </a:xfrm>
            <a:custGeom>
              <a:rect b="b" l="l" r="r" t="t"/>
              <a:pathLst>
                <a:path extrusionOk="0" h="2170" w="8583">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7"/>
            <p:cNvSpPr/>
            <p:nvPr/>
          </p:nvSpPr>
          <p:spPr>
            <a:xfrm>
              <a:off x="3760550" y="3122975"/>
              <a:ext cx="215400" cy="109875"/>
            </a:xfrm>
            <a:custGeom>
              <a:rect b="b" l="l" r="r" t="t"/>
              <a:pathLst>
                <a:path extrusionOk="0" h="4395" w="8616">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7"/>
            <p:cNvSpPr/>
            <p:nvPr/>
          </p:nvSpPr>
          <p:spPr>
            <a:xfrm>
              <a:off x="3945375" y="3012600"/>
              <a:ext cx="216200" cy="137375"/>
            </a:xfrm>
            <a:custGeom>
              <a:rect b="b" l="l" r="r" t="t"/>
              <a:pathLst>
                <a:path extrusionOk="0" h="5495" w="8648">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7"/>
            <p:cNvSpPr/>
            <p:nvPr/>
          </p:nvSpPr>
          <p:spPr>
            <a:xfrm>
              <a:off x="4131025" y="3012275"/>
              <a:ext cx="215375" cy="82250"/>
            </a:xfrm>
            <a:custGeom>
              <a:rect b="b" l="l" r="r" t="t"/>
              <a:pathLst>
                <a:path extrusionOk="0" h="3290" w="8615">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7"/>
            <p:cNvSpPr/>
            <p:nvPr/>
          </p:nvSpPr>
          <p:spPr>
            <a:xfrm>
              <a:off x="4316650" y="3067625"/>
              <a:ext cx="215400" cy="137450"/>
            </a:xfrm>
            <a:custGeom>
              <a:rect b="b" l="l" r="r" t="t"/>
              <a:pathLst>
                <a:path extrusionOk="0" h="5498" w="8616">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7"/>
            <p:cNvSpPr/>
            <p:nvPr/>
          </p:nvSpPr>
          <p:spPr>
            <a:xfrm>
              <a:off x="4502275" y="2598425"/>
              <a:ext cx="215400" cy="606550"/>
            </a:xfrm>
            <a:custGeom>
              <a:rect b="b" l="l" r="r" t="t"/>
              <a:pathLst>
                <a:path extrusionOk="0" h="24262" w="8616">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7"/>
            <p:cNvSpPr/>
            <p:nvPr/>
          </p:nvSpPr>
          <p:spPr>
            <a:xfrm>
              <a:off x="4687125" y="2515100"/>
              <a:ext cx="215375" cy="109875"/>
            </a:xfrm>
            <a:custGeom>
              <a:rect b="b" l="l" r="r" t="t"/>
              <a:pathLst>
                <a:path extrusionOk="0" h="4395" w="8615">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7"/>
            <p:cNvSpPr/>
            <p:nvPr/>
          </p:nvSpPr>
          <p:spPr>
            <a:xfrm>
              <a:off x="4871950" y="2404650"/>
              <a:ext cx="216200" cy="137450"/>
            </a:xfrm>
            <a:custGeom>
              <a:rect b="b" l="l" r="r" t="t"/>
              <a:pathLst>
                <a:path extrusionOk="0" h="5498" w="8648">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7"/>
            <p:cNvSpPr/>
            <p:nvPr/>
          </p:nvSpPr>
          <p:spPr>
            <a:xfrm>
              <a:off x="5057575" y="2404650"/>
              <a:ext cx="216200" cy="137450"/>
            </a:xfrm>
            <a:custGeom>
              <a:rect b="b" l="l" r="r" t="t"/>
              <a:pathLst>
                <a:path extrusionOk="0" h="5498" w="8648">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7"/>
            <p:cNvSpPr/>
            <p:nvPr/>
          </p:nvSpPr>
          <p:spPr>
            <a:xfrm>
              <a:off x="5243225" y="2515200"/>
              <a:ext cx="215375" cy="137350"/>
            </a:xfrm>
            <a:custGeom>
              <a:rect b="b" l="l" r="r" t="t"/>
              <a:pathLst>
                <a:path extrusionOk="0" h="5494" w="8615">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7"/>
            <p:cNvSpPr/>
            <p:nvPr/>
          </p:nvSpPr>
          <p:spPr>
            <a:xfrm>
              <a:off x="2074575" y="3159250"/>
              <a:ext cx="65925" cy="65100"/>
            </a:xfrm>
            <a:custGeom>
              <a:rect b="b" l="l" r="r" t="t"/>
              <a:pathLst>
                <a:path extrusionOk="0" h="2604" w="2637">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7"/>
            <p:cNvSpPr/>
            <p:nvPr/>
          </p:nvSpPr>
          <p:spPr>
            <a:xfrm>
              <a:off x="2068150" y="3152000"/>
              <a:ext cx="78775" cy="78800"/>
            </a:xfrm>
            <a:custGeom>
              <a:rect b="b" l="l" r="r" t="t"/>
              <a:pathLst>
                <a:path extrusionOk="0" h="3152" w="3151">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7"/>
            <p:cNvSpPr/>
            <p:nvPr/>
          </p:nvSpPr>
          <p:spPr>
            <a:xfrm>
              <a:off x="2260200" y="2329925"/>
              <a:ext cx="65925" cy="65900"/>
            </a:xfrm>
            <a:custGeom>
              <a:rect b="b" l="l" r="r" t="t"/>
              <a:pathLst>
                <a:path extrusionOk="0" h="2636" w="2637">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7"/>
            <p:cNvSpPr/>
            <p:nvPr/>
          </p:nvSpPr>
          <p:spPr>
            <a:xfrm>
              <a:off x="2253775" y="2323475"/>
              <a:ext cx="78775" cy="78800"/>
            </a:xfrm>
            <a:custGeom>
              <a:rect b="b" l="l" r="r" t="t"/>
              <a:pathLst>
                <a:path extrusionOk="0" h="3152" w="3151">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7"/>
            <p:cNvSpPr/>
            <p:nvPr/>
          </p:nvSpPr>
          <p:spPr>
            <a:xfrm>
              <a:off x="2445850" y="2800025"/>
              <a:ext cx="65100" cy="65125"/>
            </a:xfrm>
            <a:custGeom>
              <a:rect b="b" l="l" r="r" t="t"/>
              <a:pathLst>
                <a:path extrusionOk="0" h="2605" w="2604">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7"/>
            <p:cNvSpPr/>
            <p:nvPr/>
          </p:nvSpPr>
          <p:spPr>
            <a:xfrm>
              <a:off x="2438600" y="2792800"/>
              <a:ext cx="78800" cy="78775"/>
            </a:xfrm>
            <a:custGeom>
              <a:rect b="b" l="l" r="r" t="t"/>
              <a:pathLst>
                <a:path extrusionOk="0" h="3151" w="3152">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7"/>
            <p:cNvSpPr/>
            <p:nvPr/>
          </p:nvSpPr>
          <p:spPr>
            <a:xfrm>
              <a:off x="2630675" y="2606350"/>
              <a:ext cx="65925" cy="65925"/>
            </a:xfrm>
            <a:custGeom>
              <a:rect b="b" l="l" r="r" t="t"/>
              <a:pathLst>
                <a:path extrusionOk="0" h="2637" w="2637">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7"/>
            <p:cNvSpPr/>
            <p:nvPr/>
          </p:nvSpPr>
          <p:spPr>
            <a:xfrm>
              <a:off x="2624250" y="2599925"/>
              <a:ext cx="78775" cy="78775"/>
            </a:xfrm>
            <a:custGeom>
              <a:rect b="b" l="l" r="r" t="t"/>
              <a:pathLst>
                <a:path extrusionOk="0" h="3151" w="3151">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7"/>
            <p:cNvSpPr/>
            <p:nvPr/>
          </p:nvSpPr>
          <p:spPr>
            <a:xfrm>
              <a:off x="2816300" y="3103800"/>
              <a:ext cx="65125" cy="65100"/>
            </a:xfrm>
            <a:custGeom>
              <a:rect b="b" l="l" r="r" t="t"/>
              <a:pathLst>
                <a:path extrusionOk="0" h="2604" w="2605">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7"/>
            <p:cNvSpPr/>
            <p:nvPr/>
          </p:nvSpPr>
          <p:spPr>
            <a:xfrm>
              <a:off x="2809875" y="3096550"/>
              <a:ext cx="78775" cy="79600"/>
            </a:xfrm>
            <a:custGeom>
              <a:rect b="b" l="l" r="r" t="t"/>
              <a:pathLst>
                <a:path extrusionOk="0" h="3184" w="3151">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7"/>
            <p:cNvSpPr/>
            <p:nvPr/>
          </p:nvSpPr>
          <p:spPr>
            <a:xfrm>
              <a:off x="3001150" y="2329925"/>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7"/>
            <p:cNvSpPr/>
            <p:nvPr/>
          </p:nvSpPr>
          <p:spPr>
            <a:xfrm>
              <a:off x="2994700" y="2323475"/>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7"/>
            <p:cNvSpPr/>
            <p:nvPr/>
          </p:nvSpPr>
          <p:spPr>
            <a:xfrm>
              <a:off x="3186775" y="2054275"/>
              <a:ext cx="65925" cy="65125"/>
            </a:xfrm>
            <a:custGeom>
              <a:rect b="b" l="l" r="r" t="t"/>
              <a:pathLst>
                <a:path extrusionOk="0" h="2605" w="2637">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7"/>
            <p:cNvSpPr/>
            <p:nvPr/>
          </p:nvSpPr>
          <p:spPr>
            <a:xfrm>
              <a:off x="3180350" y="2047050"/>
              <a:ext cx="78775" cy="78775"/>
            </a:xfrm>
            <a:custGeom>
              <a:rect b="b" l="l" r="r" t="t"/>
              <a:pathLst>
                <a:path extrusionOk="0" h="3151" w="3151">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7"/>
            <p:cNvSpPr/>
            <p:nvPr/>
          </p:nvSpPr>
          <p:spPr>
            <a:xfrm>
              <a:off x="3372400" y="3296650"/>
              <a:ext cx="65125" cy="65925"/>
            </a:xfrm>
            <a:custGeom>
              <a:rect b="b" l="l" r="r" t="t"/>
              <a:pathLst>
                <a:path extrusionOk="0" h="2637" w="2605">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7"/>
            <p:cNvSpPr/>
            <p:nvPr/>
          </p:nvSpPr>
          <p:spPr>
            <a:xfrm>
              <a:off x="3365175" y="3290225"/>
              <a:ext cx="79575" cy="78775"/>
            </a:xfrm>
            <a:custGeom>
              <a:rect b="b" l="l" r="r" t="t"/>
              <a:pathLst>
                <a:path extrusionOk="0" h="3151" w="3183">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7"/>
            <p:cNvSpPr/>
            <p:nvPr/>
          </p:nvSpPr>
          <p:spPr>
            <a:xfrm>
              <a:off x="3557250" y="3213900"/>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7"/>
            <p:cNvSpPr/>
            <p:nvPr/>
          </p:nvSpPr>
          <p:spPr>
            <a:xfrm>
              <a:off x="3550800" y="3207450"/>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7"/>
            <p:cNvSpPr/>
            <p:nvPr/>
          </p:nvSpPr>
          <p:spPr>
            <a:xfrm>
              <a:off x="3742875" y="3186575"/>
              <a:ext cx="65125" cy="65100"/>
            </a:xfrm>
            <a:custGeom>
              <a:rect b="b" l="l" r="r" t="t"/>
              <a:pathLst>
                <a:path extrusionOk="0" h="2604" w="2605">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7"/>
            <p:cNvSpPr/>
            <p:nvPr/>
          </p:nvSpPr>
          <p:spPr>
            <a:xfrm>
              <a:off x="3736450" y="3180150"/>
              <a:ext cx="78775" cy="78775"/>
            </a:xfrm>
            <a:custGeom>
              <a:rect b="b" l="l" r="r" t="t"/>
              <a:pathLst>
                <a:path extrusionOk="0" h="3151" w="3151">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7"/>
            <p:cNvSpPr/>
            <p:nvPr/>
          </p:nvSpPr>
          <p:spPr>
            <a:xfrm>
              <a:off x="3928500" y="3103800"/>
              <a:ext cx="65125" cy="65100"/>
            </a:xfrm>
            <a:custGeom>
              <a:rect b="b" l="l" r="r" t="t"/>
              <a:pathLst>
                <a:path extrusionOk="0" h="2604" w="2605">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7"/>
            <p:cNvSpPr/>
            <p:nvPr/>
          </p:nvSpPr>
          <p:spPr>
            <a:xfrm>
              <a:off x="3921275" y="3096550"/>
              <a:ext cx="78775" cy="79600"/>
            </a:xfrm>
            <a:custGeom>
              <a:rect b="b" l="l" r="r" t="t"/>
              <a:pathLst>
                <a:path extrusionOk="0" h="3184" w="3151">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7"/>
            <p:cNvSpPr/>
            <p:nvPr/>
          </p:nvSpPr>
          <p:spPr>
            <a:xfrm>
              <a:off x="4113350" y="2992900"/>
              <a:ext cx="65900" cy="65925"/>
            </a:xfrm>
            <a:custGeom>
              <a:rect b="b" l="l" r="r" t="t"/>
              <a:pathLst>
                <a:path extrusionOk="0" h="2637" w="2636">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7"/>
            <p:cNvSpPr/>
            <p:nvPr/>
          </p:nvSpPr>
          <p:spPr>
            <a:xfrm>
              <a:off x="4106900" y="2986475"/>
              <a:ext cx="78800" cy="78775"/>
            </a:xfrm>
            <a:custGeom>
              <a:rect b="b" l="l" r="r" t="t"/>
              <a:pathLst>
                <a:path extrusionOk="0" h="3151" w="3152">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7"/>
            <p:cNvSpPr/>
            <p:nvPr/>
          </p:nvSpPr>
          <p:spPr>
            <a:xfrm>
              <a:off x="4298975" y="3048350"/>
              <a:ext cx="65125" cy="65925"/>
            </a:xfrm>
            <a:custGeom>
              <a:rect b="b" l="l" r="r" t="t"/>
              <a:pathLst>
                <a:path extrusionOk="0" h="2637" w="2605">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7"/>
            <p:cNvSpPr/>
            <p:nvPr/>
          </p:nvSpPr>
          <p:spPr>
            <a:xfrm>
              <a:off x="4292550" y="3041925"/>
              <a:ext cx="78775" cy="78775"/>
            </a:xfrm>
            <a:custGeom>
              <a:rect b="b" l="l" r="r" t="t"/>
              <a:pathLst>
                <a:path extrusionOk="0" h="3151" w="3151">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7"/>
            <p:cNvSpPr/>
            <p:nvPr/>
          </p:nvSpPr>
          <p:spPr>
            <a:xfrm>
              <a:off x="4483800" y="3159250"/>
              <a:ext cx="65925" cy="65100"/>
            </a:xfrm>
            <a:custGeom>
              <a:rect b="b" l="l" r="r" t="t"/>
              <a:pathLst>
                <a:path extrusionOk="0" h="2604" w="2637">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7"/>
            <p:cNvSpPr/>
            <p:nvPr/>
          </p:nvSpPr>
          <p:spPr>
            <a:xfrm>
              <a:off x="4477375" y="3152000"/>
              <a:ext cx="78775" cy="78800"/>
            </a:xfrm>
            <a:custGeom>
              <a:rect b="b" l="l" r="r" t="t"/>
              <a:pathLst>
                <a:path extrusionOk="0" h="3152" w="3151">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7"/>
            <p:cNvSpPr/>
            <p:nvPr/>
          </p:nvSpPr>
          <p:spPr>
            <a:xfrm>
              <a:off x="4669450" y="2579025"/>
              <a:ext cx="65900" cy="65125"/>
            </a:xfrm>
            <a:custGeom>
              <a:rect b="b" l="l" r="r" t="t"/>
              <a:pathLst>
                <a:path extrusionOk="0" h="2605" w="2636">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7"/>
            <p:cNvSpPr/>
            <p:nvPr/>
          </p:nvSpPr>
          <p:spPr>
            <a:xfrm>
              <a:off x="4663000" y="2571800"/>
              <a:ext cx="78800" cy="78775"/>
            </a:xfrm>
            <a:custGeom>
              <a:rect b="b" l="l" r="r" t="t"/>
              <a:pathLst>
                <a:path extrusionOk="0" h="3151" w="3152">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7"/>
            <p:cNvSpPr/>
            <p:nvPr/>
          </p:nvSpPr>
          <p:spPr>
            <a:xfrm>
              <a:off x="4855075" y="2496275"/>
              <a:ext cx="65125" cy="65100"/>
            </a:xfrm>
            <a:custGeom>
              <a:rect b="b" l="l" r="r" t="t"/>
              <a:pathLst>
                <a:path extrusionOk="0" h="2604" w="2605">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7"/>
            <p:cNvSpPr/>
            <p:nvPr/>
          </p:nvSpPr>
          <p:spPr>
            <a:xfrm>
              <a:off x="4847850" y="2489025"/>
              <a:ext cx="79575" cy="78775"/>
            </a:xfrm>
            <a:custGeom>
              <a:rect b="b" l="l" r="r" t="t"/>
              <a:pathLst>
                <a:path extrusionOk="0" h="3151" w="3183">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7"/>
            <p:cNvSpPr/>
            <p:nvPr/>
          </p:nvSpPr>
          <p:spPr>
            <a:xfrm>
              <a:off x="5039900" y="2385375"/>
              <a:ext cx="65925" cy="65900"/>
            </a:xfrm>
            <a:custGeom>
              <a:rect b="b" l="l" r="r" t="t"/>
              <a:pathLst>
                <a:path extrusionOk="0" h="2636" w="2637">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7"/>
            <p:cNvSpPr/>
            <p:nvPr/>
          </p:nvSpPr>
          <p:spPr>
            <a:xfrm>
              <a:off x="5033475" y="2378925"/>
              <a:ext cx="78775" cy="78800"/>
            </a:xfrm>
            <a:custGeom>
              <a:rect b="b" l="l" r="r" t="t"/>
              <a:pathLst>
                <a:path extrusionOk="0" h="3152" w="3151">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7"/>
            <p:cNvSpPr/>
            <p:nvPr/>
          </p:nvSpPr>
          <p:spPr>
            <a:xfrm>
              <a:off x="5225525" y="2496275"/>
              <a:ext cx="65125" cy="65100"/>
            </a:xfrm>
            <a:custGeom>
              <a:rect b="b" l="l" r="r" t="t"/>
              <a:pathLst>
                <a:path extrusionOk="0" h="2604" w="2605">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7"/>
            <p:cNvSpPr/>
            <p:nvPr/>
          </p:nvSpPr>
          <p:spPr>
            <a:xfrm>
              <a:off x="5219100" y="2489025"/>
              <a:ext cx="78775" cy="78775"/>
            </a:xfrm>
            <a:custGeom>
              <a:rect b="b" l="l" r="r" t="t"/>
              <a:pathLst>
                <a:path extrusionOk="0" h="3151" w="3151">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7"/>
            <p:cNvSpPr/>
            <p:nvPr/>
          </p:nvSpPr>
          <p:spPr>
            <a:xfrm>
              <a:off x="5411175" y="2606350"/>
              <a:ext cx="65125" cy="65925"/>
            </a:xfrm>
            <a:custGeom>
              <a:rect b="b" l="l" r="r" t="t"/>
              <a:pathLst>
                <a:path extrusionOk="0" h="2637" w="2605">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7"/>
            <p:cNvSpPr/>
            <p:nvPr/>
          </p:nvSpPr>
          <p:spPr>
            <a:xfrm>
              <a:off x="5403950" y="2599925"/>
              <a:ext cx="78775" cy="78775"/>
            </a:xfrm>
            <a:custGeom>
              <a:rect b="b" l="l" r="r" t="t"/>
              <a:pathLst>
                <a:path extrusionOk="0" h="3151" w="3151">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7"/>
            <p:cNvSpPr/>
            <p:nvPr/>
          </p:nvSpPr>
          <p:spPr>
            <a:xfrm>
              <a:off x="5747875" y="1384075"/>
              <a:ext cx="105300" cy="3359925"/>
            </a:xfrm>
            <a:custGeom>
              <a:rect b="b" l="l" r="r" t="t"/>
              <a:pathLst>
                <a:path extrusionOk="0" h="134397" w="4212">
                  <a:moveTo>
                    <a:pt x="1" y="0"/>
                  </a:moveTo>
                  <a:lnTo>
                    <a:pt x="1" y="134396"/>
                  </a:lnTo>
                  <a:lnTo>
                    <a:pt x="4212" y="134396"/>
                  </a:lnTo>
                  <a:lnTo>
                    <a:pt x="4212"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7"/>
            <p:cNvSpPr/>
            <p:nvPr/>
          </p:nvSpPr>
          <p:spPr>
            <a:xfrm>
              <a:off x="5747875" y="1797925"/>
              <a:ext cx="105300" cy="856675"/>
            </a:xfrm>
            <a:custGeom>
              <a:rect b="b" l="l" r="r" t="t"/>
              <a:pathLst>
                <a:path extrusionOk="0" h="34267" w="4212">
                  <a:moveTo>
                    <a:pt x="1" y="0"/>
                  </a:moveTo>
                  <a:lnTo>
                    <a:pt x="1" y="34267"/>
                  </a:lnTo>
                  <a:lnTo>
                    <a:pt x="4212" y="34267"/>
                  </a:lnTo>
                  <a:lnTo>
                    <a:pt x="4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7"/>
            <p:cNvSpPr/>
            <p:nvPr/>
          </p:nvSpPr>
          <p:spPr>
            <a:xfrm>
              <a:off x="1797325" y="1384075"/>
              <a:ext cx="4055850" cy="205750"/>
            </a:xfrm>
            <a:custGeom>
              <a:rect b="b" l="l" r="r" t="t"/>
              <a:pathLst>
                <a:path extrusionOk="0" h="8230" w="162234">
                  <a:moveTo>
                    <a:pt x="1" y="0"/>
                  </a:moveTo>
                  <a:lnTo>
                    <a:pt x="1" y="8229"/>
                  </a:lnTo>
                  <a:lnTo>
                    <a:pt x="162234" y="8229"/>
                  </a:lnTo>
                  <a:lnTo>
                    <a:pt x="1622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7"/>
            <p:cNvSpPr/>
            <p:nvPr/>
          </p:nvSpPr>
          <p:spPr>
            <a:xfrm>
              <a:off x="1797325" y="1652475"/>
              <a:ext cx="1042325" cy="164750"/>
            </a:xfrm>
            <a:custGeom>
              <a:rect b="b" l="l" r="r" t="t"/>
              <a:pathLst>
                <a:path extrusionOk="0" h="6590" w="41693">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7"/>
            <p:cNvSpPr/>
            <p:nvPr/>
          </p:nvSpPr>
          <p:spPr>
            <a:xfrm>
              <a:off x="1927525" y="1675775"/>
              <a:ext cx="65900" cy="100475"/>
            </a:xfrm>
            <a:custGeom>
              <a:rect b="b" l="l" r="r" t="t"/>
              <a:pathLst>
                <a:path extrusionOk="0" h="4019" w="2636">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7"/>
            <p:cNvSpPr/>
            <p:nvPr/>
          </p:nvSpPr>
          <p:spPr>
            <a:xfrm>
              <a:off x="2000650" y="1675775"/>
              <a:ext cx="55475" cy="100475"/>
            </a:xfrm>
            <a:custGeom>
              <a:rect b="b" l="l" r="r" t="t"/>
              <a:pathLst>
                <a:path extrusionOk="0" h="4019" w="2219">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7"/>
            <p:cNvSpPr/>
            <p:nvPr/>
          </p:nvSpPr>
          <p:spPr>
            <a:xfrm>
              <a:off x="2063325" y="1675775"/>
              <a:ext cx="49050" cy="100475"/>
            </a:xfrm>
            <a:custGeom>
              <a:rect b="b" l="l" r="r" t="t"/>
              <a:pathLst>
                <a:path extrusionOk="0" h="4019" w="1962">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7"/>
            <p:cNvSpPr/>
            <p:nvPr/>
          </p:nvSpPr>
          <p:spPr>
            <a:xfrm>
              <a:off x="2119575" y="1674975"/>
              <a:ext cx="47450" cy="102075"/>
            </a:xfrm>
            <a:custGeom>
              <a:rect b="b" l="l" r="r" t="t"/>
              <a:pathLst>
                <a:path extrusionOk="0" h="4083" w="1898">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7"/>
            <p:cNvSpPr/>
            <p:nvPr/>
          </p:nvSpPr>
          <p:spPr>
            <a:xfrm>
              <a:off x="2176625" y="1675775"/>
              <a:ext cx="49850" cy="100475"/>
            </a:xfrm>
            <a:custGeom>
              <a:rect b="b" l="l" r="r" t="t"/>
              <a:pathLst>
                <a:path extrusionOk="0" h="4019" w="1994">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7"/>
            <p:cNvSpPr/>
            <p:nvPr/>
          </p:nvSpPr>
          <p:spPr>
            <a:xfrm>
              <a:off x="2064125" y="1418625"/>
              <a:ext cx="2607750" cy="116550"/>
            </a:xfrm>
            <a:custGeom>
              <a:rect b="b" l="l" r="r" t="t"/>
              <a:pathLst>
                <a:path extrusionOk="0" h="4662" w="104310">
                  <a:moveTo>
                    <a:pt x="1" y="0"/>
                  </a:moveTo>
                  <a:lnTo>
                    <a:pt x="1" y="4661"/>
                  </a:lnTo>
                  <a:lnTo>
                    <a:pt x="104309" y="4661"/>
                  </a:lnTo>
                  <a:lnTo>
                    <a:pt x="1043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7"/>
            <p:cNvSpPr/>
            <p:nvPr/>
          </p:nvSpPr>
          <p:spPr>
            <a:xfrm>
              <a:off x="2016725"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7"/>
            <p:cNvSpPr/>
            <p:nvPr/>
          </p:nvSpPr>
          <p:spPr>
            <a:xfrm>
              <a:off x="2202350"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7"/>
            <p:cNvSpPr/>
            <p:nvPr/>
          </p:nvSpPr>
          <p:spPr>
            <a:xfrm>
              <a:off x="2387975" y="3505600"/>
              <a:ext cx="176825" cy="81200"/>
            </a:xfrm>
            <a:custGeom>
              <a:rect b="b" l="l" r="r" t="t"/>
              <a:pathLst>
                <a:path extrusionOk="0" h="3248" w="7073">
                  <a:moveTo>
                    <a:pt x="1" y="1"/>
                  </a:moveTo>
                  <a:lnTo>
                    <a:pt x="1" y="3247"/>
                  </a:lnTo>
                  <a:lnTo>
                    <a:pt x="7073" y="3247"/>
                  </a:lnTo>
                  <a:lnTo>
                    <a:pt x="70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7"/>
            <p:cNvSpPr/>
            <p:nvPr/>
          </p:nvSpPr>
          <p:spPr>
            <a:xfrm>
              <a:off x="2573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7"/>
            <p:cNvSpPr/>
            <p:nvPr/>
          </p:nvSpPr>
          <p:spPr>
            <a:xfrm>
              <a:off x="2759250"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7"/>
            <p:cNvSpPr/>
            <p:nvPr/>
          </p:nvSpPr>
          <p:spPr>
            <a:xfrm>
              <a:off x="2944875" y="3505600"/>
              <a:ext cx="176025" cy="81200"/>
            </a:xfrm>
            <a:custGeom>
              <a:rect b="b" l="l" r="r" t="t"/>
              <a:pathLst>
                <a:path extrusionOk="0" h="3248" w="7041">
                  <a:moveTo>
                    <a:pt x="1" y="1"/>
                  </a:moveTo>
                  <a:lnTo>
                    <a:pt x="1" y="3247"/>
                  </a:lnTo>
                  <a:lnTo>
                    <a:pt x="7041" y="3247"/>
                  </a:lnTo>
                  <a:lnTo>
                    <a:pt x="70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7"/>
            <p:cNvSpPr/>
            <p:nvPr/>
          </p:nvSpPr>
          <p:spPr>
            <a:xfrm>
              <a:off x="3130525"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7"/>
            <p:cNvSpPr/>
            <p:nvPr/>
          </p:nvSpPr>
          <p:spPr>
            <a:xfrm>
              <a:off x="3316150"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7"/>
            <p:cNvSpPr/>
            <p:nvPr/>
          </p:nvSpPr>
          <p:spPr>
            <a:xfrm>
              <a:off x="3501800"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7"/>
            <p:cNvSpPr/>
            <p:nvPr/>
          </p:nvSpPr>
          <p:spPr>
            <a:xfrm>
              <a:off x="3686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7"/>
            <p:cNvSpPr/>
            <p:nvPr/>
          </p:nvSpPr>
          <p:spPr>
            <a:xfrm>
              <a:off x="3872250" y="3505600"/>
              <a:ext cx="176825" cy="81200"/>
            </a:xfrm>
            <a:custGeom>
              <a:rect b="b" l="l" r="r" t="t"/>
              <a:pathLst>
                <a:path extrusionOk="0" h="3248" w="7073">
                  <a:moveTo>
                    <a:pt x="1" y="1"/>
                  </a:moveTo>
                  <a:lnTo>
                    <a:pt x="1"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7"/>
            <p:cNvSpPr/>
            <p:nvPr/>
          </p:nvSpPr>
          <p:spPr>
            <a:xfrm>
              <a:off x="4057900" y="3505600"/>
              <a:ext cx="176800" cy="81200"/>
            </a:xfrm>
            <a:custGeom>
              <a:rect b="b" l="l" r="r" t="t"/>
              <a:pathLst>
                <a:path extrusionOk="0" h="3248" w="7072">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7"/>
            <p:cNvSpPr/>
            <p:nvPr/>
          </p:nvSpPr>
          <p:spPr>
            <a:xfrm>
              <a:off x="4243525" y="3505600"/>
              <a:ext cx="176825" cy="81200"/>
            </a:xfrm>
            <a:custGeom>
              <a:rect b="b" l="l" r="r" t="t"/>
              <a:pathLst>
                <a:path extrusionOk="0" h="3248" w="7073">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7"/>
            <p:cNvSpPr/>
            <p:nvPr/>
          </p:nvSpPr>
          <p:spPr>
            <a:xfrm>
              <a:off x="4429150" y="3505600"/>
              <a:ext cx="176825" cy="81200"/>
            </a:xfrm>
            <a:custGeom>
              <a:rect b="b" l="l" r="r" t="t"/>
              <a:pathLst>
                <a:path extrusionOk="0" h="3248" w="7073">
                  <a:moveTo>
                    <a:pt x="1" y="1"/>
                  </a:moveTo>
                  <a:lnTo>
                    <a:pt x="1" y="3247"/>
                  </a:lnTo>
                  <a:lnTo>
                    <a:pt x="7073" y="3247"/>
                  </a:lnTo>
                  <a:lnTo>
                    <a:pt x="7073"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7"/>
            <p:cNvSpPr/>
            <p:nvPr/>
          </p:nvSpPr>
          <p:spPr>
            <a:xfrm>
              <a:off x="4614800"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7"/>
            <p:cNvSpPr/>
            <p:nvPr/>
          </p:nvSpPr>
          <p:spPr>
            <a:xfrm>
              <a:off x="4800425"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7"/>
            <p:cNvSpPr/>
            <p:nvPr/>
          </p:nvSpPr>
          <p:spPr>
            <a:xfrm>
              <a:off x="4986050" y="3505600"/>
              <a:ext cx="176025" cy="81200"/>
            </a:xfrm>
            <a:custGeom>
              <a:rect b="b" l="l" r="r" t="t"/>
              <a:pathLst>
                <a:path extrusionOk="0" h="3248" w="7041">
                  <a:moveTo>
                    <a:pt x="1" y="1"/>
                  </a:moveTo>
                  <a:lnTo>
                    <a:pt x="1" y="3247"/>
                  </a:lnTo>
                  <a:lnTo>
                    <a:pt x="7041" y="3247"/>
                  </a:lnTo>
                  <a:lnTo>
                    <a:pt x="70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7"/>
            <p:cNvSpPr/>
            <p:nvPr/>
          </p:nvSpPr>
          <p:spPr>
            <a:xfrm>
              <a:off x="5171700" y="3505600"/>
              <a:ext cx="176000" cy="81200"/>
            </a:xfrm>
            <a:custGeom>
              <a:rect b="b" l="l" r="r" t="t"/>
              <a:pathLst>
                <a:path extrusionOk="0" h="3248" w="7040">
                  <a:moveTo>
                    <a:pt x="0" y="1"/>
                  </a:moveTo>
                  <a:lnTo>
                    <a:pt x="0"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7"/>
            <p:cNvSpPr/>
            <p:nvPr/>
          </p:nvSpPr>
          <p:spPr>
            <a:xfrm>
              <a:off x="5357325"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7"/>
            <p:cNvSpPr/>
            <p:nvPr/>
          </p:nvSpPr>
          <p:spPr>
            <a:xfrm>
              <a:off x="1902600" y="1883100"/>
              <a:ext cx="299775" cy="81200"/>
            </a:xfrm>
            <a:custGeom>
              <a:rect b="b" l="l" r="r" t="t"/>
              <a:pathLst>
                <a:path extrusionOk="0" h="3248" w="11991">
                  <a:moveTo>
                    <a:pt x="1" y="1"/>
                  </a:moveTo>
                  <a:lnTo>
                    <a:pt x="1" y="3247"/>
                  </a:lnTo>
                  <a:lnTo>
                    <a:pt x="11990" y="3247"/>
                  </a:lnTo>
                  <a:lnTo>
                    <a:pt x="119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7"/>
            <p:cNvSpPr/>
            <p:nvPr/>
          </p:nvSpPr>
          <p:spPr>
            <a:xfrm>
              <a:off x="2218425"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7"/>
            <p:cNvSpPr/>
            <p:nvPr/>
          </p:nvSpPr>
          <p:spPr>
            <a:xfrm>
              <a:off x="2534250"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7"/>
            <p:cNvSpPr/>
            <p:nvPr/>
          </p:nvSpPr>
          <p:spPr>
            <a:xfrm>
              <a:off x="285005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7"/>
            <p:cNvSpPr/>
            <p:nvPr/>
          </p:nvSpPr>
          <p:spPr>
            <a:xfrm>
              <a:off x="3166675" y="1883100"/>
              <a:ext cx="300575" cy="81200"/>
            </a:xfrm>
            <a:custGeom>
              <a:rect b="b" l="l" r="r" t="t"/>
              <a:pathLst>
                <a:path extrusionOk="0" h="3248" w="12023">
                  <a:moveTo>
                    <a:pt x="1" y="1"/>
                  </a:moveTo>
                  <a:lnTo>
                    <a:pt x="1" y="3247"/>
                  </a:lnTo>
                  <a:lnTo>
                    <a:pt x="12023" y="3247"/>
                  </a:lnTo>
                  <a:lnTo>
                    <a:pt x="120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7"/>
            <p:cNvSpPr/>
            <p:nvPr/>
          </p:nvSpPr>
          <p:spPr>
            <a:xfrm>
              <a:off x="348250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7"/>
            <p:cNvSpPr/>
            <p:nvPr/>
          </p:nvSpPr>
          <p:spPr>
            <a:xfrm>
              <a:off x="379832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7"/>
            <p:cNvSpPr/>
            <p:nvPr/>
          </p:nvSpPr>
          <p:spPr>
            <a:xfrm>
              <a:off x="4114950"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7"/>
            <p:cNvSpPr/>
            <p:nvPr/>
          </p:nvSpPr>
          <p:spPr>
            <a:xfrm>
              <a:off x="443077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7"/>
            <p:cNvSpPr/>
            <p:nvPr/>
          </p:nvSpPr>
          <p:spPr>
            <a:xfrm>
              <a:off x="474657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7"/>
            <p:cNvSpPr/>
            <p:nvPr/>
          </p:nvSpPr>
          <p:spPr>
            <a:xfrm>
              <a:off x="5063200" y="1883100"/>
              <a:ext cx="299775" cy="81200"/>
            </a:xfrm>
            <a:custGeom>
              <a:rect b="b" l="l" r="r" t="t"/>
              <a:pathLst>
                <a:path extrusionOk="0" h="3248" w="11991">
                  <a:moveTo>
                    <a:pt x="1" y="1"/>
                  </a:moveTo>
                  <a:lnTo>
                    <a:pt x="1" y="3247"/>
                  </a:lnTo>
                  <a:lnTo>
                    <a:pt x="11991" y="3247"/>
                  </a:lnTo>
                  <a:lnTo>
                    <a:pt x="119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7"/>
            <p:cNvSpPr/>
            <p:nvPr/>
          </p:nvSpPr>
          <p:spPr>
            <a:xfrm>
              <a:off x="537902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7"/>
            <p:cNvSpPr/>
            <p:nvPr/>
          </p:nvSpPr>
          <p:spPr>
            <a:xfrm>
              <a:off x="3290450" y="2074375"/>
              <a:ext cx="512725" cy="198500"/>
            </a:xfrm>
            <a:custGeom>
              <a:rect b="b" l="l" r="r" t="t"/>
              <a:pathLst>
                <a:path extrusionOk="0" h="7940" w="20509">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7"/>
            <p:cNvSpPr/>
            <p:nvPr/>
          </p:nvSpPr>
          <p:spPr>
            <a:xfrm>
              <a:off x="3503400" y="2106500"/>
              <a:ext cx="60300" cy="131025"/>
            </a:xfrm>
            <a:custGeom>
              <a:rect b="b" l="l" r="r" t="t"/>
              <a:pathLst>
                <a:path extrusionOk="0" h="5241" w="2412">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7"/>
            <p:cNvSpPr/>
            <p:nvPr/>
          </p:nvSpPr>
          <p:spPr>
            <a:xfrm>
              <a:off x="3575725" y="2106500"/>
              <a:ext cx="61100" cy="131025"/>
            </a:xfrm>
            <a:custGeom>
              <a:rect b="b" l="l" r="r" t="t"/>
              <a:pathLst>
                <a:path extrusionOk="0" h="5241" w="2444">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7"/>
            <p:cNvSpPr/>
            <p:nvPr/>
          </p:nvSpPr>
          <p:spPr>
            <a:xfrm>
              <a:off x="3649650" y="2108125"/>
              <a:ext cx="66725" cy="128600"/>
            </a:xfrm>
            <a:custGeom>
              <a:rect b="b" l="l" r="r" t="t"/>
              <a:pathLst>
                <a:path extrusionOk="0" h="5144" w="2669">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7"/>
            <p:cNvSpPr/>
            <p:nvPr/>
          </p:nvSpPr>
          <p:spPr>
            <a:xfrm>
              <a:off x="2318075"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7"/>
            <p:cNvSpPr/>
            <p:nvPr/>
          </p:nvSpPr>
          <p:spPr>
            <a:xfrm>
              <a:off x="2400050"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7"/>
            <p:cNvSpPr/>
            <p:nvPr/>
          </p:nvSpPr>
          <p:spPr>
            <a:xfrm>
              <a:off x="2483625"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7"/>
            <p:cNvSpPr/>
            <p:nvPr/>
          </p:nvSpPr>
          <p:spPr>
            <a:xfrm>
              <a:off x="2568800" y="3979725"/>
              <a:ext cx="76375" cy="147100"/>
            </a:xfrm>
            <a:custGeom>
              <a:rect b="b" l="l" r="r" t="t"/>
              <a:pathLst>
                <a:path extrusionOk="0" h="5884" w="3055">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7"/>
            <p:cNvSpPr/>
            <p:nvPr/>
          </p:nvSpPr>
          <p:spPr>
            <a:xfrm>
              <a:off x="2310025" y="4223225"/>
              <a:ext cx="337550" cy="12875"/>
            </a:xfrm>
            <a:custGeom>
              <a:rect b="b" l="l" r="r" t="t"/>
              <a:pathLst>
                <a:path extrusionOk="0" h="515" w="13502">
                  <a:moveTo>
                    <a:pt x="1" y="1"/>
                  </a:moveTo>
                  <a:lnTo>
                    <a:pt x="1" y="515"/>
                  </a:lnTo>
                  <a:lnTo>
                    <a:pt x="13502" y="515"/>
                  </a:lnTo>
                  <a:lnTo>
                    <a:pt x="13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7"/>
            <p:cNvSpPr/>
            <p:nvPr/>
          </p:nvSpPr>
          <p:spPr>
            <a:xfrm>
              <a:off x="3584550" y="3979725"/>
              <a:ext cx="69150" cy="148700"/>
            </a:xfrm>
            <a:custGeom>
              <a:rect b="b" l="l" r="r" t="t"/>
              <a:pathLst>
                <a:path extrusionOk="0" h="5948" w="2766">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7"/>
            <p:cNvSpPr/>
            <p:nvPr/>
          </p:nvSpPr>
          <p:spPr>
            <a:xfrm>
              <a:off x="3666525"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7"/>
            <p:cNvSpPr/>
            <p:nvPr/>
          </p:nvSpPr>
          <p:spPr>
            <a:xfrm>
              <a:off x="3750100"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7"/>
            <p:cNvSpPr/>
            <p:nvPr/>
          </p:nvSpPr>
          <p:spPr>
            <a:xfrm>
              <a:off x="3835300" y="3979725"/>
              <a:ext cx="76350" cy="147100"/>
            </a:xfrm>
            <a:custGeom>
              <a:rect b="b" l="l" r="r" t="t"/>
              <a:pathLst>
                <a:path extrusionOk="0" h="5884" w="3054">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7"/>
            <p:cNvSpPr/>
            <p:nvPr/>
          </p:nvSpPr>
          <p:spPr>
            <a:xfrm>
              <a:off x="3576525" y="4223225"/>
              <a:ext cx="337550" cy="12875"/>
            </a:xfrm>
            <a:custGeom>
              <a:rect b="b" l="l" r="r" t="t"/>
              <a:pathLst>
                <a:path extrusionOk="0" h="515" w="13502">
                  <a:moveTo>
                    <a:pt x="1" y="1"/>
                  </a:moveTo>
                  <a:lnTo>
                    <a:pt x="1" y="515"/>
                  </a:lnTo>
                  <a:lnTo>
                    <a:pt x="13501" y="515"/>
                  </a:lnTo>
                  <a:lnTo>
                    <a:pt x="1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7"/>
            <p:cNvSpPr/>
            <p:nvPr/>
          </p:nvSpPr>
          <p:spPr>
            <a:xfrm>
              <a:off x="4959550"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7"/>
            <p:cNvSpPr/>
            <p:nvPr/>
          </p:nvSpPr>
          <p:spPr>
            <a:xfrm>
              <a:off x="5042325" y="3978125"/>
              <a:ext cx="69925" cy="150300"/>
            </a:xfrm>
            <a:custGeom>
              <a:rect b="b" l="l" r="r" t="t"/>
              <a:pathLst>
                <a:path extrusionOk="0" h="6012" w="2797">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7"/>
            <p:cNvSpPr/>
            <p:nvPr/>
          </p:nvSpPr>
          <p:spPr>
            <a:xfrm>
              <a:off x="5125075" y="3978125"/>
              <a:ext cx="70750" cy="150300"/>
            </a:xfrm>
            <a:custGeom>
              <a:rect b="b" l="l" r="r" t="t"/>
              <a:pathLst>
                <a:path extrusionOk="0" h="6012" w="283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7"/>
            <p:cNvSpPr/>
            <p:nvPr/>
          </p:nvSpPr>
          <p:spPr>
            <a:xfrm>
              <a:off x="5210275" y="3979725"/>
              <a:ext cx="77175" cy="147100"/>
            </a:xfrm>
            <a:custGeom>
              <a:rect b="b" l="l" r="r" t="t"/>
              <a:pathLst>
                <a:path extrusionOk="0" h="5884" w="3087">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7"/>
            <p:cNvSpPr/>
            <p:nvPr/>
          </p:nvSpPr>
          <p:spPr>
            <a:xfrm>
              <a:off x="4952300" y="4223225"/>
              <a:ext cx="336750" cy="12875"/>
            </a:xfrm>
            <a:custGeom>
              <a:rect b="b" l="l" r="r" t="t"/>
              <a:pathLst>
                <a:path extrusionOk="0" h="515" w="13470">
                  <a:moveTo>
                    <a:pt x="1" y="1"/>
                  </a:moveTo>
                  <a:lnTo>
                    <a:pt x="1" y="515"/>
                  </a:lnTo>
                  <a:lnTo>
                    <a:pt x="13469" y="515"/>
                  </a:lnTo>
                  <a:lnTo>
                    <a:pt x="134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7"/>
            <p:cNvSpPr/>
            <p:nvPr/>
          </p:nvSpPr>
          <p:spPr>
            <a:xfrm>
              <a:off x="3124100" y="3854375"/>
              <a:ext cx="13675" cy="703175"/>
            </a:xfrm>
            <a:custGeom>
              <a:rect b="b" l="l" r="r" t="t"/>
              <a:pathLst>
                <a:path extrusionOk="0" h="28127" w="547">
                  <a:moveTo>
                    <a:pt x="0" y="0"/>
                  </a:moveTo>
                  <a:lnTo>
                    <a:pt x="0" y="28127"/>
                  </a:lnTo>
                  <a:lnTo>
                    <a:pt x="547" y="2812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7"/>
            <p:cNvSpPr/>
            <p:nvPr/>
          </p:nvSpPr>
          <p:spPr>
            <a:xfrm>
              <a:off x="4502275" y="3854375"/>
              <a:ext cx="12900" cy="703175"/>
            </a:xfrm>
            <a:custGeom>
              <a:rect b="b" l="l" r="r" t="t"/>
              <a:pathLst>
                <a:path extrusionOk="0" h="28127" w="516">
                  <a:moveTo>
                    <a:pt x="1" y="0"/>
                  </a:moveTo>
                  <a:lnTo>
                    <a:pt x="1" y="28127"/>
                  </a:lnTo>
                  <a:lnTo>
                    <a:pt x="515" y="28127"/>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7"/>
            <p:cNvSpPr/>
            <p:nvPr/>
          </p:nvSpPr>
          <p:spPr>
            <a:xfrm>
              <a:off x="2361475" y="3788475"/>
              <a:ext cx="41000" cy="84400"/>
            </a:xfrm>
            <a:custGeom>
              <a:rect b="b" l="l" r="r" t="t"/>
              <a:pathLst>
                <a:path extrusionOk="0" h="3376" w="164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7"/>
            <p:cNvSpPr/>
            <p:nvPr/>
          </p:nvSpPr>
          <p:spPr>
            <a:xfrm>
              <a:off x="2407275" y="3786875"/>
              <a:ext cx="40200" cy="86800"/>
            </a:xfrm>
            <a:custGeom>
              <a:rect b="b" l="l" r="r" t="t"/>
              <a:pathLst>
                <a:path extrusionOk="0" h="3472" w="1608">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7"/>
            <p:cNvSpPr/>
            <p:nvPr/>
          </p:nvSpPr>
          <p:spPr>
            <a:xfrm>
              <a:off x="2456300" y="3788475"/>
              <a:ext cx="40200" cy="84400"/>
            </a:xfrm>
            <a:custGeom>
              <a:rect b="b" l="l" r="r" t="t"/>
              <a:pathLst>
                <a:path extrusionOk="0" h="3376" w="1608">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7"/>
            <p:cNvSpPr/>
            <p:nvPr/>
          </p:nvSpPr>
          <p:spPr>
            <a:xfrm>
              <a:off x="2501300" y="3788475"/>
              <a:ext cx="46625" cy="84400"/>
            </a:xfrm>
            <a:custGeom>
              <a:rect b="b" l="l" r="r" t="t"/>
              <a:pathLst>
                <a:path extrusionOk="0" h="3376" w="1865">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7"/>
            <p:cNvSpPr/>
            <p:nvPr/>
          </p:nvSpPr>
          <p:spPr>
            <a:xfrm>
              <a:off x="2549500" y="3788475"/>
              <a:ext cx="47450" cy="84400"/>
            </a:xfrm>
            <a:custGeom>
              <a:rect b="b" l="l" r="r" t="t"/>
              <a:pathLst>
                <a:path extrusionOk="0" h="3376" w="1898">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7"/>
            <p:cNvSpPr/>
            <p:nvPr/>
          </p:nvSpPr>
          <p:spPr>
            <a:xfrm>
              <a:off x="3644025" y="3788475"/>
              <a:ext cx="64325" cy="84400"/>
            </a:xfrm>
            <a:custGeom>
              <a:rect b="b" l="l" r="r" t="t"/>
              <a:pathLst>
                <a:path extrusionOk="0" h="3376" w="2573">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7"/>
            <p:cNvSpPr/>
            <p:nvPr/>
          </p:nvSpPr>
          <p:spPr>
            <a:xfrm>
              <a:off x="3714750" y="3788475"/>
              <a:ext cx="36175" cy="84400"/>
            </a:xfrm>
            <a:custGeom>
              <a:rect b="b" l="l" r="r" t="t"/>
              <a:pathLst>
                <a:path extrusionOk="0" h="3376" w="1447">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7"/>
            <p:cNvSpPr/>
            <p:nvPr/>
          </p:nvSpPr>
          <p:spPr>
            <a:xfrm>
              <a:off x="3758950" y="3788475"/>
              <a:ext cx="36175" cy="84400"/>
            </a:xfrm>
            <a:custGeom>
              <a:rect b="b" l="l" r="r" t="t"/>
              <a:pathLst>
                <a:path extrusionOk="0" h="3376" w="1447">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7"/>
            <p:cNvSpPr/>
            <p:nvPr/>
          </p:nvSpPr>
          <p:spPr>
            <a:xfrm>
              <a:off x="3803150" y="3788475"/>
              <a:ext cx="44225" cy="84400"/>
            </a:xfrm>
            <a:custGeom>
              <a:rect b="b" l="l" r="r" t="t"/>
              <a:pathLst>
                <a:path extrusionOk="0" h="3376" w="1769">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7"/>
            <p:cNvSpPr/>
            <p:nvPr/>
          </p:nvSpPr>
          <p:spPr>
            <a:xfrm>
              <a:off x="4995700" y="3788475"/>
              <a:ext cx="56275" cy="84400"/>
            </a:xfrm>
            <a:custGeom>
              <a:rect b="b" l="l" r="r" t="t"/>
              <a:pathLst>
                <a:path extrusionOk="0" h="3376" w="2251">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7"/>
            <p:cNvSpPr/>
            <p:nvPr/>
          </p:nvSpPr>
          <p:spPr>
            <a:xfrm>
              <a:off x="5060000" y="3786875"/>
              <a:ext cx="40200" cy="86800"/>
            </a:xfrm>
            <a:custGeom>
              <a:rect b="b" l="l" r="r" t="t"/>
              <a:pathLst>
                <a:path extrusionOk="0" h="3472" w="1608">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7"/>
            <p:cNvSpPr/>
            <p:nvPr/>
          </p:nvSpPr>
          <p:spPr>
            <a:xfrm>
              <a:off x="5109025" y="3788475"/>
              <a:ext cx="41800" cy="84400"/>
            </a:xfrm>
            <a:custGeom>
              <a:rect b="b" l="l" r="r" t="t"/>
              <a:pathLst>
                <a:path extrusionOk="0" h="3376" w="1672">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7"/>
            <p:cNvSpPr/>
            <p:nvPr/>
          </p:nvSpPr>
          <p:spPr>
            <a:xfrm>
              <a:off x="5156425" y="3788475"/>
              <a:ext cx="41000" cy="84400"/>
            </a:xfrm>
            <a:custGeom>
              <a:rect b="b" l="l" r="r" t="t"/>
              <a:pathLst>
                <a:path extrusionOk="0" h="3376" w="164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7"/>
            <p:cNvSpPr/>
            <p:nvPr/>
          </p:nvSpPr>
          <p:spPr>
            <a:xfrm>
              <a:off x="5203850" y="3788475"/>
              <a:ext cx="41800" cy="84400"/>
            </a:xfrm>
            <a:custGeom>
              <a:rect b="b" l="l" r="r" t="t"/>
              <a:pathLst>
                <a:path extrusionOk="0" h="3376" w="1672">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7"/>
            <p:cNvSpPr/>
            <p:nvPr/>
          </p:nvSpPr>
          <p:spPr>
            <a:xfrm>
              <a:off x="5501975" y="4781525"/>
              <a:ext cx="384950" cy="152150"/>
            </a:xfrm>
            <a:custGeom>
              <a:rect b="b" l="l" r="r" t="t"/>
              <a:pathLst>
                <a:path extrusionOk="0" h="6086" w="15398">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7"/>
            <p:cNvSpPr/>
            <p:nvPr/>
          </p:nvSpPr>
          <p:spPr>
            <a:xfrm>
              <a:off x="5530100" y="4563375"/>
              <a:ext cx="360850" cy="175900"/>
            </a:xfrm>
            <a:custGeom>
              <a:rect b="b" l="l" r="r" t="t"/>
              <a:pathLst>
                <a:path extrusionOk="0" h="7036" w="14434">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7"/>
            <p:cNvSpPr/>
            <p:nvPr/>
          </p:nvSpPr>
          <p:spPr>
            <a:xfrm>
              <a:off x="5963250" y="4563150"/>
              <a:ext cx="171200" cy="366975"/>
            </a:xfrm>
            <a:custGeom>
              <a:rect b="b" l="l" r="r" t="t"/>
              <a:pathLst>
                <a:path extrusionOk="0" h="14679" w="6848">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7"/>
            <p:cNvSpPr/>
            <p:nvPr/>
          </p:nvSpPr>
          <p:spPr>
            <a:xfrm>
              <a:off x="6172200" y="4849250"/>
              <a:ext cx="349575" cy="202350"/>
            </a:xfrm>
            <a:custGeom>
              <a:rect b="b" l="l" r="r" t="t"/>
              <a:pathLst>
                <a:path extrusionOk="0" h="8094" w="13983">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7"/>
            <p:cNvSpPr/>
            <p:nvPr/>
          </p:nvSpPr>
          <p:spPr>
            <a:xfrm>
              <a:off x="6055675" y="4428950"/>
              <a:ext cx="163950" cy="374500"/>
            </a:xfrm>
            <a:custGeom>
              <a:rect b="b" l="l" r="r" t="t"/>
              <a:pathLst>
                <a:path extrusionOk="0" h="14980" w="6558">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7"/>
            <p:cNvSpPr/>
            <p:nvPr/>
          </p:nvSpPr>
          <p:spPr>
            <a:xfrm>
              <a:off x="6315225" y="4531000"/>
              <a:ext cx="371300" cy="201600"/>
            </a:xfrm>
            <a:custGeom>
              <a:rect b="b" l="l" r="r" t="t"/>
              <a:pathLst>
                <a:path extrusionOk="0" h="8064" w="14852">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7"/>
            <p:cNvSpPr/>
            <p:nvPr/>
          </p:nvSpPr>
          <p:spPr>
            <a:xfrm>
              <a:off x="6243725" y="4308400"/>
              <a:ext cx="213775" cy="345150"/>
            </a:xfrm>
            <a:custGeom>
              <a:rect b="b" l="l" r="r" t="t"/>
              <a:pathLst>
                <a:path extrusionOk="0" h="13806" w="8551">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7"/>
            <p:cNvSpPr/>
            <p:nvPr/>
          </p:nvSpPr>
          <p:spPr>
            <a:xfrm>
              <a:off x="5842700" y="4681450"/>
              <a:ext cx="240325" cy="567025"/>
            </a:xfrm>
            <a:custGeom>
              <a:rect b="b" l="l" r="r" t="t"/>
              <a:pathLst>
                <a:path extrusionOk="0" h="22681" w="9613">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7"/>
            <p:cNvSpPr/>
            <p:nvPr/>
          </p:nvSpPr>
          <p:spPr>
            <a:xfrm>
              <a:off x="6091825" y="4613150"/>
              <a:ext cx="231475" cy="591025"/>
            </a:xfrm>
            <a:custGeom>
              <a:rect b="b" l="l" r="r" t="t"/>
              <a:pathLst>
                <a:path extrusionOk="0" h="23641" w="9259">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7"/>
            <p:cNvSpPr/>
            <p:nvPr/>
          </p:nvSpPr>
          <p:spPr>
            <a:xfrm>
              <a:off x="6132000" y="4990325"/>
              <a:ext cx="118975" cy="73500"/>
            </a:xfrm>
            <a:custGeom>
              <a:rect b="b" l="l" r="r" t="t"/>
              <a:pathLst>
                <a:path extrusionOk="0" h="2940" w="4759">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7"/>
            <p:cNvSpPr/>
            <p:nvPr/>
          </p:nvSpPr>
          <p:spPr>
            <a:xfrm>
              <a:off x="6144075" y="4717625"/>
              <a:ext cx="67525" cy="129850"/>
            </a:xfrm>
            <a:custGeom>
              <a:rect b="b" l="l" r="r" t="t"/>
              <a:pathLst>
                <a:path extrusionOk="0" h="5194" w="2701">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7"/>
            <p:cNvSpPr/>
            <p:nvPr/>
          </p:nvSpPr>
          <p:spPr>
            <a:xfrm>
              <a:off x="6261400" y="4661375"/>
              <a:ext cx="142250" cy="70375"/>
            </a:xfrm>
            <a:custGeom>
              <a:rect b="b" l="l" r="r" t="t"/>
              <a:pathLst>
                <a:path extrusionOk="0" h="2815" w="569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7"/>
            <p:cNvSpPr/>
            <p:nvPr/>
          </p:nvSpPr>
          <p:spPr>
            <a:xfrm>
              <a:off x="5983350" y="4849900"/>
              <a:ext cx="59475" cy="189975"/>
            </a:xfrm>
            <a:custGeom>
              <a:rect b="b" l="l" r="r" t="t"/>
              <a:pathLst>
                <a:path extrusionOk="0" h="7599" w="2379">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7"/>
            <p:cNvSpPr/>
            <p:nvPr/>
          </p:nvSpPr>
          <p:spPr>
            <a:xfrm>
              <a:off x="5822625" y="4838000"/>
              <a:ext cx="117350" cy="67525"/>
            </a:xfrm>
            <a:custGeom>
              <a:rect b="b" l="l" r="r" t="t"/>
              <a:pathLst>
                <a:path extrusionOk="0" h="2701" w="4694">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7"/>
            <p:cNvSpPr/>
            <p:nvPr/>
          </p:nvSpPr>
          <p:spPr>
            <a:xfrm>
              <a:off x="5951200" y="5157025"/>
              <a:ext cx="268425" cy="212975"/>
            </a:xfrm>
            <a:custGeom>
              <a:rect b="b" l="l" r="r" t="t"/>
              <a:pathLst>
                <a:path extrusionOk="0" h="8519" w="10737">
                  <a:moveTo>
                    <a:pt x="0" y="0"/>
                  </a:moveTo>
                  <a:lnTo>
                    <a:pt x="1608" y="8519"/>
                  </a:lnTo>
                  <a:lnTo>
                    <a:pt x="9129" y="8519"/>
                  </a:lnTo>
                  <a:lnTo>
                    <a:pt x="10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7"/>
            <p:cNvSpPr/>
            <p:nvPr/>
          </p:nvSpPr>
          <p:spPr>
            <a:xfrm>
              <a:off x="5943975" y="5150600"/>
              <a:ext cx="282875" cy="225825"/>
            </a:xfrm>
            <a:custGeom>
              <a:rect b="b" l="l" r="r" t="t"/>
              <a:pathLst>
                <a:path extrusionOk="0" h="9033" w="11315">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7"/>
            <p:cNvSpPr/>
            <p:nvPr/>
          </p:nvSpPr>
          <p:spPr>
            <a:xfrm>
              <a:off x="3847350" y="4310825"/>
              <a:ext cx="341550" cy="994100"/>
            </a:xfrm>
            <a:custGeom>
              <a:rect b="b" l="l" r="r" t="t"/>
              <a:pathLst>
                <a:path extrusionOk="0" h="39764" w="13662">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7"/>
            <p:cNvSpPr/>
            <p:nvPr/>
          </p:nvSpPr>
          <p:spPr>
            <a:xfrm>
              <a:off x="3840100" y="4304400"/>
              <a:ext cx="356025" cy="1007475"/>
            </a:xfrm>
            <a:custGeom>
              <a:rect b="b" l="l" r="r" t="t"/>
              <a:pathLst>
                <a:path extrusionOk="0" h="40299" w="14241">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7"/>
            <p:cNvSpPr/>
            <p:nvPr/>
          </p:nvSpPr>
          <p:spPr>
            <a:xfrm>
              <a:off x="3691825" y="5009525"/>
              <a:ext cx="308225" cy="332350"/>
            </a:xfrm>
            <a:custGeom>
              <a:rect b="b" l="l" r="r" t="t"/>
              <a:pathLst>
                <a:path extrusionOk="0" h="13294" w="12329">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7"/>
            <p:cNvSpPr/>
            <p:nvPr/>
          </p:nvSpPr>
          <p:spPr>
            <a:xfrm>
              <a:off x="3690650" y="5002725"/>
              <a:ext cx="303775" cy="345575"/>
            </a:xfrm>
            <a:custGeom>
              <a:rect b="b" l="l" r="r" t="t"/>
              <a:pathLst>
                <a:path extrusionOk="0" h="13823" w="12151">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7"/>
            <p:cNvSpPr/>
            <p:nvPr/>
          </p:nvSpPr>
          <p:spPr>
            <a:xfrm>
              <a:off x="2765675" y="5136875"/>
              <a:ext cx="160425" cy="71975"/>
            </a:xfrm>
            <a:custGeom>
              <a:rect b="b" l="l" r="r" t="t"/>
              <a:pathLst>
                <a:path extrusionOk="0" h="2879" w="6417">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7"/>
            <p:cNvSpPr/>
            <p:nvPr/>
          </p:nvSpPr>
          <p:spPr>
            <a:xfrm>
              <a:off x="2768900" y="5129700"/>
              <a:ext cx="150300" cy="86025"/>
            </a:xfrm>
            <a:custGeom>
              <a:rect b="b" l="l" r="r" t="t"/>
              <a:pathLst>
                <a:path extrusionOk="0" h="3441" w="6012">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7"/>
            <p:cNvSpPr/>
            <p:nvPr/>
          </p:nvSpPr>
          <p:spPr>
            <a:xfrm>
              <a:off x="2849250" y="5096175"/>
              <a:ext cx="87625" cy="156775"/>
            </a:xfrm>
            <a:custGeom>
              <a:rect b="b" l="l" r="r" t="t"/>
              <a:pathLst>
                <a:path extrusionOk="0" h="6271" w="3505">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7"/>
            <p:cNvSpPr/>
            <p:nvPr/>
          </p:nvSpPr>
          <p:spPr>
            <a:xfrm>
              <a:off x="2846050" y="5089525"/>
              <a:ext cx="98050" cy="170375"/>
            </a:xfrm>
            <a:custGeom>
              <a:rect b="b" l="l" r="r" t="t"/>
              <a:pathLst>
                <a:path extrusionOk="0" h="6815" w="3922">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7"/>
            <p:cNvSpPr/>
            <p:nvPr/>
          </p:nvSpPr>
          <p:spPr>
            <a:xfrm>
              <a:off x="2864525" y="5089350"/>
              <a:ext cx="148700" cy="160125"/>
            </a:xfrm>
            <a:custGeom>
              <a:rect b="b" l="l" r="r" t="t"/>
              <a:pathLst>
                <a:path extrusionOk="0" h="6405" w="5948">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7"/>
            <p:cNvSpPr/>
            <p:nvPr/>
          </p:nvSpPr>
          <p:spPr>
            <a:xfrm>
              <a:off x="2860500" y="5083100"/>
              <a:ext cx="159950" cy="173600"/>
            </a:xfrm>
            <a:custGeom>
              <a:rect b="b" l="l" r="r" t="t"/>
              <a:pathLst>
                <a:path extrusionOk="0" h="6944" w="6398">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7"/>
            <p:cNvSpPr/>
            <p:nvPr/>
          </p:nvSpPr>
          <p:spPr>
            <a:xfrm>
              <a:off x="2874975" y="5075450"/>
              <a:ext cx="1043925" cy="240775"/>
            </a:xfrm>
            <a:custGeom>
              <a:rect b="b" l="l" r="r" t="t"/>
              <a:pathLst>
                <a:path extrusionOk="0" h="9631" w="41757">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7"/>
            <p:cNvSpPr/>
            <p:nvPr/>
          </p:nvSpPr>
          <p:spPr>
            <a:xfrm>
              <a:off x="2867750" y="5068625"/>
              <a:ext cx="1040700" cy="253975"/>
            </a:xfrm>
            <a:custGeom>
              <a:rect b="b" l="l" r="r" t="t"/>
              <a:pathLst>
                <a:path extrusionOk="0" h="10159" w="41628">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7"/>
            <p:cNvSpPr/>
            <p:nvPr/>
          </p:nvSpPr>
          <p:spPr>
            <a:xfrm>
              <a:off x="4233075" y="4101575"/>
              <a:ext cx="677475" cy="1267625"/>
            </a:xfrm>
            <a:custGeom>
              <a:rect b="b" l="l" r="r" t="t"/>
              <a:pathLst>
                <a:path extrusionOk="0" h="50705" w="27099">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7"/>
            <p:cNvSpPr/>
            <p:nvPr/>
          </p:nvSpPr>
          <p:spPr>
            <a:xfrm>
              <a:off x="4226650" y="4094650"/>
              <a:ext cx="690325" cy="1280975"/>
            </a:xfrm>
            <a:custGeom>
              <a:rect b="b" l="l" r="r" t="t"/>
              <a:pathLst>
                <a:path extrusionOk="0" h="51239" w="27613">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7"/>
            <p:cNvSpPr/>
            <p:nvPr/>
          </p:nvSpPr>
          <p:spPr>
            <a:xfrm>
              <a:off x="4030575" y="4125175"/>
              <a:ext cx="497450" cy="1244825"/>
            </a:xfrm>
            <a:custGeom>
              <a:rect b="b" l="l" r="r" t="t"/>
              <a:pathLst>
                <a:path extrusionOk="0" h="49793" w="19898">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7"/>
            <p:cNvSpPr/>
            <p:nvPr/>
          </p:nvSpPr>
          <p:spPr>
            <a:xfrm>
              <a:off x="4023325" y="4118950"/>
              <a:ext cx="511125" cy="1257475"/>
            </a:xfrm>
            <a:custGeom>
              <a:rect b="b" l="l" r="r" t="t"/>
              <a:pathLst>
                <a:path extrusionOk="0" h="50299" w="20445">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7"/>
            <p:cNvSpPr/>
            <p:nvPr/>
          </p:nvSpPr>
          <p:spPr>
            <a:xfrm>
              <a:off x="4349600" y="4100275"/>
              <a:ext cx="131025" cy="192900"/>
            </a:xfrm>
            <a:custGeom>
              <a:rect b="b" l="l" r="r" t="t"/>
              <a:pathLst>
                <a:path extrusionOk="0" h="7716" w="5241">
                  <a:moveTo>
                    <a:pt x="2765" y="0"/>
                  </a:moveTo>
                  <a:lnTo>
                    <a:pt x="1" y="7715"/>
                  </a:lnTo>
                  <a:lnTo>
                    <a:pt x="5240" y="5240"/>
                  </a:lnTo>
                  <a:lnTo>
                    <a:pt x="2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7"/>
            <p:cNvSpPr/>
            <p:nvPr/>
          </p:nvSpPr>
          <p:spPr>
            <a:xfrm>
              <a:off x="4342375" y="4093050"/>
              <a:ext cx="145475" cy="206625"/>
            </a:xfrm>
            <a:custGeom>
              <a:rect b="b" l="l" r="r" t="t"/>
              <a:pathLst>
                <a:path extrusionOk="0" h="8265" w="5819">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7"/>
            <p:cNvSpPr/>
            <p:nvPr/>
          </p:nvSpPr>
          <p:spPr>
            <a:xfrm>
              <a:off x="4418700" y="3834275"/>
              <a:ext cx="451675" cy="495050"/>
            </a:xfrm>
            <a:custGeom>
              <a:rect b="b" l="l" r="r" t="t"/>
              <a:pathLst>
                <a:path extrusionOk="0" h="19802" w="18067">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7"/>
            <p:cNvSpPr/>
            <p:nvPr/>
          </p:nvSpPr>
          <p:spPr>
            <a:xfrm>
              <a:off x="4411475" y="3827525"/>
              <a:ext cx="465325" cy="508450"/>
            </a:xfrm>
            <a:custGeom>
              <a:rect b="b" l="l" r="r" t="t"/>
              <a:pathLst>
                <a:path extrusionOk="0" h="20338" w="18613">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7"/>
            <p:cNvSpPr/>
            <p:nvPr/>
          </p:nvSpPr>
          <p:spPr>
            <a:xfrm>
              <a:off x="4254775" y="3175150"/>
              <a:ext cx="542450" cy="1180025"/>
            </a:xfrm>
            <a:custGeom>
              <a:rect b="b" l="l" r="r" t="t"/>
              <a:pathLst>
                <a:path extrusionOk="0" h="47201" w="21698">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7"/>
            <p:cNvSpPr/>
            <p:nvPr/>
          </p:nvSpPr>
          <p:spPr>
            <a:xfrm>
              <a:off x="4333525" y="3175150"/>
              <a:ext cx="463700" cy="450850"/>
            </a:xfrm>
            <a:custGeom>
              <a:rect b="b" l="l" r="r" t="t"/>
              <a:pathLst>
                <a:path extrusionOk="0" h="18034" w="18548">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7"/>
            <p:cNvSpPr/>
            <p:nvPr/>
          </p:nvSpPr>
          <p:spPr>
            <a:xfrm>
              <a:off x="4253975" y="3168075"/>
              <a:ext cx="549700" cy="1193400"/>
            </a:xfrm>
            <a:custGeom>
              <a:rect b="b" l="l" r="r" t="t"/>
              <a:pathLst>
                <a:path extrusionOk="0" h="47736" w="21988">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7"/>
            <p:cNvSpPr/>
            <p:nvPr/>
          </p:nvSpPr>
          <p:spPr>
            <a:xfrm>
              <a:off x="4706400" y="3568950"/>
              <a:ext cx="116550" cy="215550"/>
            </a:xfrm>
            <a:custGeom>
              <a:rect b="b" l="l" r="r" t="t"/>
              <a:pathLst>
                <a:path extrusionOk="0" h="8622" w="4662">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7"/>
            <p:cNvSpPr/>
            <p:nvPr/>
          </p:nvSpPr>
          <p:spPr>
            <a:xfrm>
              <a:off x="4700775" y="3561850"/>
              <a:ext cx="118975" cy="229050"/>
            </a:xfrm>
            <a:custGeom>
              <a:rect b="b" l="l" r="r" t="t"/>
              <a:pathLst>
                <a:path extrusionOk="0" h="9162" w="4759">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7"/>
            <p:cNvSpPr/>
            <p:nvPr/>
          </p:nvSpPr>
          <p:spPr>
            <a:xfrm>
              <a:off x="4340750" y="3605550"/>
              <a:ext cx="114950" cy="202225"/>
            </a:xfrm>
            <a:custGeom>
              <a:rect b="b" l="l" r="r" t="t"/>
              <a:pathLst>
                <a:path extrusionOk="0" h="8089" w="4598">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7"/>
            <p:cNvSpPr/>
            <p:nvPr/>
          </p:nvSpPr>
          <p:spPr>
            <a:xfrm>
              <a:off x="4360050" y="3835075"/>
              <a:ext cx="135825" cy="28150"/>
            </a:xfrm>
            <a:custGeom>
              <a:rect b="b" l="l" r="r" t="t"/>
              <a:pathLst>
                <a:path extrusionOk="0" h="1126" w="5433">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7"/>
            <p:cNvSpPr/>
            <p:nvPr/>
          </p:nvSpPr>
          <p:spPr>
            <a:xfrm>
              <a:off x="4480600" y="3605250"/>
              <a:ext cx="28950" cy="57875"/>
            </a:xfrm>
            <a:custGeom>
              <a:rect b="b" l="l" r="r" t="t"/>
              <a:pathLst>
                <a:path extrusionOk="0" h="2315" w="1158">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7"/>
            <p:cNvSpPr/>
            <p:nvPr/>
          </p:nvSpPr>
          <p:spPr>
            <a:xfrm>
              <a:off x="4305400" y="3586775"/>
              <a:ext cx="29750" cy="57875"/>
            </a:xfrm>
            <a:custGeom>
              <a:rect b="b" l="l" r="r" t="t"/>
              <a:pathLst>
                <a:path extrusionOk="0" h="2315" w="119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7"/>
            <p:cNvSpPr/>
            <p:nvPr/>
          </p:nvSpPr>
          <p:spPr>
            <a:xfrm>
              <a:off x="4276475" y="3539350"/>
              <a:ext cx="94850" cy="24950"/>
            </a:xfrm>
            <a:custGeom>
              <a:rect b="b" l="l" r="r" t="t"/>
              <a:pathLst>
                <a:path extrusionOk="0" h="998" w="3794">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7"/>
            <p:cNvSpPr/>
            <p:nvPr/>
          </p:nvSpPr>
          <p:spPr>
            <a:xfrm>
              <a:off x="4443625" y="3548200"/>
              <a:ext cx="135025" cy="38000"/>
            </a:xfrm>
            <a:custGeom>
              <a:rect b="b" l="l" r="r" t="t"/>
              <a:pathLst>
                <a:path extrusionOk="0" h="1520" w="5401">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7"/>
            <p:cNvSpPr/>
            <p:nvPr/>
          </p:nvSpPr>
          <p:spPr>
            <a:xfrm>
              <a:off x="4481400" y="4034375"/>
              <a:ext cx="855050" cy="1335625"/>
            </a:xfrm>
            <a:custGeom>
              <a:rect b="b" l="l" r="r" t="t"/>
              <a:pathLst>
                <a:path extrusionOk="0" h="53425" w="34202">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7"/>
            <p:cNvSpPr/>
            <p:nvPr/>
          </p:nvSpPr>
          <p:spPr>
            <a:xfrm>
              <a:off x="4474150" y="4027550"/>
              <a:ext cx="858300" cy="1348875"/>
            </a:xfrm>
            <a:custGeom>
              <a:rect b="b" l="l" r="r" t="t"/>
              <a:pathLst>
                <a:path extrusionOk="0" h="53955" w="34332">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7"/>
            <p:cNvSpPr/>
            <p:nvPr/>
          </p:nvSpPr>
          <p:spPr>
            <a:xfrm>
              <a:off x="4637300" y="3848750"/>
              <a:ext cx="257975" cy="516750"/>
            </a:xfrm>
            <a:custGeom>
              <a:rect b="b" l="l" r="r" t="t"/>
              <a:pathLst>
                <a:path extrusionOk="0" h="20670" w="10319">
                  <a:moveTo>
                    <a:pt x="9322" y="0"/>
                  </a:moveTo>
                  <a:lnTo>
                    <a:pt x="0" y="13115"/>
                  </a:lnTo>
                  <a:lnTo>
                    <a:pt x="2475" y="20669"/>
                  </a:lnTo>
                  <a:lnTo>
                    <a:pt x="10319" y="7586"/>
                  </a:lnTo>
                  <a:lnTo>
                    <a:pt x="9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7"/>
            <p:cNvSpPr/>
            <p:nvPr/>
          </p:nvSpPr>
          <p:spPr>
            <a:xfrm>
              <a:off x="4630050" y="3842025"/>
              <a:ext cx="272450" cy="530700"/>
            </a:xfrm>
            <a:custGeom>
              <a:rect b="b" l="l" r="r" t="t"/>
              <a:pathLst>
                <a:path extrusionOk="0" h="21228" w="10898">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7"/>
            <p:cNvSpPr/>
            <p:nvPr/>
          </p:nvSpPr>
          <p:spPr>
            <a:xfrm>
              <a:off x="4855875" y="4281900"/>
              <a:ext cx="512725" cy="946675"/>
            </a:xfrm>
            <a:custGeom>
              <a:rect b="b" l="l" r="r" t="t"/>
              <a:pathLst>
                <a:path extrusionOk="0" h="37867" w="20509">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7"/>
            <p:cNvSpPr/>
            <p:nvPr/>
          </p:nvSpPr>
          <p:spPr>
            <a:xfrm>
              <a:off x="4848650" y="4276275"/>
              <a:ext cx="511925" cy="959025"/>
            </a:xfrm>
            <a:custGeom>
              <a:rect b="b" l="l" r="r" t="t"/>
              <a:pathLst>
                <a:path extrusionOk="0" h="38361" w="20477">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7"/>
            <p:cNvSpPr/>
            <p:nvPr/>
          </p:nvSpPr>
          <p:spPr>
            <a:xfrm>
              <a:off x="4716850" y="4919150"/>
              <a:ext cx="404250" cy="407825"/>
            </a:xfrm>
            <a:custGeom>
              <a:rect b="b" l="l" r="r" t="t"/>
              <a:pathLst>
                <a:path extrusionOk="0" h="16313" w="1617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7"/>
            <p:cNvSpPr/>
            <p:nvPr/>
          </p:nvSpPr>
          <p:spPr>
            <a:xfrm>
              <a:off x="4714450" y="4915950"/>
              <a:ext cx="413875" cy="417900"/>
            </a:xfrm>
            <a:custGeom>
              <a:rect b="b" l="l" r="r" t="t"/>
              <a:pathLst>
                <a:path extrusionOk="0" h="16716" w="16555">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7"/>
            <p:cNvSpPr/>
            <p:nvPr/>
          </p:nvSpPr>
          <p:spPr>
            <a:xfrm>
              <a:off x="3529925" y="5101700"/>
              <a:ext cx="469550" cy="99550"/>
            </a:xfrm>
            <a:custGeom>
              <a:rect b="b" l="l" r="r" t="t"/>
              <a:pathLst>
                <a:path extrusionOk="0" h="3982" w="18782">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7"/>
            <p:cNvSpPr/>
            <p:nvPr/>
          </p:nvSpPr>
          <p:spPr>
            <a:xfrm>
              <a:off x="3533125" y="5095150"/>
              <a:ext cx="450050" cy="112525"/>
            </a:xfrm>
            <a:custGeom>
              <a:rect b="b" l="l" r="r" t="t"/>
              <a:pathLst>
                <a:path extrusionOk="0" h="4501" w="18002">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7"/>
            <p:cNvSpPr/>
            <p:nvPr/>
          </p:nvSpPr>
          <p:spPr>
            <a:xfrm>
              <a:off x="3583025" y="5056825"/>
              <a:ext cx="166300" cy="176575"/>
            </a:xfrm>
            <a:custGeom>
              <a:rect b="b" l="l" r="r" t="t"/>
              <a:pathLst>
                <a:path extrusionOk="0" h="7063" w="6652">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7"/>
            <p:cNvSpPr/>
            <p:nvPr/>
          </p:nvSpPr>
          <p:spPr>
            <a:xfrm>
              <a:off x="3576525" y="5050150"/>
              <a:ext cx="180025" cy="189675"/>
            </a:xfrm>
            <a:custGeom>
              <a:rect b="b" l="l" r="r" t="t"/>
              <a:pathLst>
                <a:path extrusionOk="0" h="7587" w="7201">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7"/>
            <p:cNvSpPr/>
            <p:nvPr/>
          </p:nvSpPr>
          <p:spPr>
            <a:xfrm>
              <a:off x="3610275" y="5040500"/>
              <a:ext cx="192900" cy="215600"/>
            </a:xfrm>
            <a:custGeom>
              <a:rect b="b" l="l" r="r" t="t"/>
              <a:pathLst>
                <a:path extrusionOk="0" h="8624" w="7716">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7"/>
            <p:cNvSpPr/>
            <p:nvPr/>
          </p:nvSpPr>
          <p:spPr>
            <a:xfrm>
              <a:off x="3603850" y="5033275"/>
              <a:ext cx="206550" cy="229050"/>
            </a:xfrm>
            <a:custGeom>
              <a:rect b="b" l="l" r="r" t="t"/>
              <a:pathLst>
                <a:path extrusionOk="0" h="9162" w="8262">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7"/>
            <p:cNvSpPr/>
            <p:nvPr/>
          </p:nvSpPr>
          <p:spPr>
            <a:xfrm>
              <a:off x="3636000" y="5039525"/>
              <a:ext cx="1332400" cy="269500"/>
            </a:xfrm>
            <a:custGeom>
              <a:rect b="b" l="l" r="r" t="t"/>
              <a:pathLst>
                <a:path extrusionOk="0" h="10780" w="53296">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7"/>
            <p:cNvSpPr/>
            <p:nvPr/>
          </p:nvSpPr>
          <p:spPr>
            <a:xfrm>
              <a:off x="3628750" y="5032475"/>
              <a:ext cx="1339650" cy="282875"/>
            </a:xfrm>
            <a:custGeom>
              <a:rect b="b" l="l" r="r" t="t"/>
              <a:pathLst>
                <a:path extrusionOk="0" h="11315" w="53586">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7"/>
            <p:cNvSpPr/>
            <p:nvPr/>
          </p:nvSpPr>
          <p:spPr>
            <a:xfrm>
              <a:off x="1274175" y="5363550"/>
              <a:ext cx="5102975" cy="12875"/>
            </a:xfrm>
            <a:custGeom>
              <a:rect b="b" l="l" r="r" t="t"/>
              <a:pathLst>
                <a:path extrusionOk="0" h="515" w="204119">
                  <a:moveTo>
                    <a:pt x="1" y="1"/>
                  </a:moveTo>
                  <a:lnTo>
                    <a:pt x="1" y="515"/>
                  </a:lnTo>
                  <a:lnTo>
                    <a:pt x="204118" y="515"/>
                  </a:lnTo>
                  <a:lnTo>
                    <a:pt x="204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7"/>
            <p:cNvSpPr/>
            <p:nvPr/>
          </p:nvSpPr>
          <p:spPr>
            <a:xfrm>
              <a:off x="2392800" y="5312125"/>
              <a:ext cx="1579925" cy="57875"/>
            </a:xfrm>
            <a:custGeom>
              <a:rect b="b" l="l" r="r" t="t"/>
              <a:pathLst>
                <a:path extrusionOk="0" h="2315" w="63197">
                  <a:moveTo>
                    <a:pt x="1" y="0"/>
                  </a:moveTo>
                  <a:lnTo>
                    <a:pt x="1" y="2315"/>
                  </a:lnTo>
                  <a:lnTo>
                    <a:pt x="63197" y="2315"/>
                  </a:lnTo>
                  <a:lnTo>
                    <a:pt x="631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7"/>
            <p:cNvSpPr/>
            <p:nvPr/>
          </p:nvSpPr>
          <p:spPr>
            <a:xfrm>
              <a:off x="2385575" y="5304900"/>
              <a:ext cx="1594400" cy="71525"/>
            </a:xfrm>
            <a:custGeom>
              <a:rect b="b" l="l" r="r" t="t"/>
              <a:pathLst>
                <a:path extrusionOk="0" h="2861" w="63776">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7"/>
            <p:cNvSpPr/>
            <p:nvPr/>
          </p:nvSpPr>
          <p:spPr>
            <a:xfrm>
              <a:off x="3230175" y="5312125"/>
              <a:ext cx="742550" cy="57875"/>
            </a:xfrm>
            <a:custGeom>
              <a:rect b="b" l="l" r="r" t="t"/>
              <a:pathLst>
                <a:path extrusionOk="0" h="2315" w="29702">
                  <a:moveTo>
                    <a:pt x="0" y="0"/>
                  </a:moveTo>
                  <a:lnTo>
                    <a:pt x="0" y="2315"/>
                  </a:lnTo>
                  <a:lnTo>
                    <a:pt x="29702" y="2315"/>
                  </a:lnTo>
                  <a:lnTo>
                    <a:pt x="29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7"/>
            <p:cNvSpPr/>
            <p:nvPr/>
          </p:nvSpPr>
          <p:spPr>
            <a:xfrm>
              <a:off x="3223750" y="5304900"/>
              <a:ext cx="756225" cy="71525"/>
            </a:xfrm>
            <a:custGeom>
              <a:rect b="b" l="l" r="r" t="t"/>
              <a:pathLst>
                <a:path extrusionOk="0" h="2861" w="30249">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7"/>
            <p:cNvSpPr/>
            <p:nvPr/>
          </p:nvSpPr>
          <p:spPr>
            <a:xfrm>
              <a:off x="2064125" y="4578425"/>
              <a:ext cx="1203025" cy="733725"/>
            </a:xfrm>
            <a:custGeom>
              <a:rect b="b" l="l" r="r" t="t"/>
              <a:pathLst>
                <a:path extrusionOk="0" h="29349" w="48121">
                  <a:moveTo>
                    <a:pt x="1" y="0"/>
                  </a:moveTo>
                  <a:lnTo>
                    <a:pt x="14594" y="29348"/>
                  </a:lnTo>
                  <a:lnTo>
                    <a:pt x="48121" y="29348"/>
                  </a:lnTo>
                  <a:lnTo>
                    <a:pt x="364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7"/>
            <p:cNvSpPr/>
            <p:nvPr/>
          </p:nvSpPr>
          <p:spPr>
            <a:xfrm>
              <a:off x="2056900" y="4572000"/>
              <a:ext cx="1217500" cy="746575"/>
            </a:xfrm>
            <a:custGeom>
              <a:rect b="b" l="l" r="r" t="t"/>
              <a:pathLst>
                <a:path extrusionOk="0" h="29863" w="4870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7"/>
            <p:cNvSpPr/>
            <p:nvPr/>
          </p:nvSpPr>
          <p:spPr>
            <a:xfrm>
              <a:off x="2027175" y="4578425"/>
              <a:ext cx="1203025" cy="733725"/>
            </a:xfrm>
            <a:custGeom>
              <a:rect b="b" l="l" r="r" t="t"/>
              <a:pathLst>
                <a:path extrusionOk="0" h="29349" w="48121">
                  <a:moveTo>
                    <a:pt x="0" y="0"/>
                  </a:moveTo>
                  <a:lnTo>
                    <a:pt x="14626" y="29348"/>
                  </a:lnTo>
                  <a:lnTo>
                    <a:pt x="48120" y="29348"/>
                  </a:lnTo>
                  <a:lnTo>
                    <a:pt x="36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7"/>
            <p:cNvSpPr/>
            <p:nvPr/>
          </p:nvSpPr>
          <p:spPr>
            <a:xfrm>
              <a:off x="2020725" y="4572000"/>
              <a:ext cx="1216700" cy="746575"/>
            </a:xfrm>
            <a:custGeom>
              <a:rect b="b" l="l" r="r" t="t"/>
              <a:pathLst>
                <a:path extrusionOk="0" h="29863" w="48668">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1" name="Google Shape;5031;p87"/>
          <p:cNvSpPr txBox="1"/>
          <p:nvPr>
            <p:ph idx="4294967295" type="subTitle"/>
          </p:nvPr>
        </p:nvSpPr>
        <p:spPr>
          <a:xfrm>
            <a:off x="7844100" y="4521600"/>
            <a:ext cx="1299900" cy="62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t>Yeo Galvin</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5" name="Shape 5035"/>
        <p:cNvGrpSpPr/>
        <p:nvPr/>
      </p:nvGrpSpPr>
      <p:grpSpPr>
        <a:xfrm>
          <a:off x="0" y="0"/>
          <a:ext cx="0" cy="0"/>
          <a:chOff x="0" y="0"/>
          <a:chExt cx="0" cy="0"/>
        </a:xfrm>
      </p:grpSpPr>
      <p:sp>
        <p:nvSpPr>
          <p:cNvPr id="5036" name="Google Shape;5036;p88"/>
          <p:cNvSpPr txBox="1"/>
          <p:nvPr>
            <p:ph type="title"/>
          </p:nvPr>
        </p:nvSpPr>
        <p:spPr>
          <a:xfrm>
            <a:off x="2258999" y="1469525"/>
            <a:ext cx="4626000" cy="190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4700"/>
              <a:t>2. Deterrence &amp; </a:t>
            </a:r>
            <a:r>
              <a:rPr lang="en" sz="4700"/>
              <a:t>Mitigation With Real-Time Insights</a:t>
            </a:r>
            <a:endParaRPr sz="4700"/>
          </a:p>
        </p:txBody>
      </p:sp>
      <p:sp>
        <p:nvSpPr>
          <p:cNvPr id="5037" name="Google Shape;5037;p88"/>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Yeo Galvin</a:t>
            </a:r>
            <a:endParaRPr sz="2300">
              <a:solidFill>
                <a:schemeClr val="accen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1" name="Shape 5041"/>
        <p:cNvGrpSpPr/>
        <p:nvPr/>
      </p:nvGrpSpPr>
      <p:grpSpPr>
        <a:xfrm>
          <a:off x="0" y="0"/>
          <a:ext cx="0" cy="0"/>
          <a:chOff x="0" y="0"/>
          <a:chExt cx="0" cy="0"/>
        </a:xfrm>
      </p:grpSpPr>
      <p:sp>
        <p:nvSpPr>
          <p:cNvPr id="5042" name="Google Shape;5042;p89"/>
          <p:cNvSpPr/>
          <p:nvPr/>
        </p:nvSpPr>
        <p:spPr>
          <a:xfrm>
            <a:off x="-31050" y="331175"/>
            <a:ext cx="6012900" cy="858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9"/>
          <p:cNvSpPr txBox="1"/>
          <p:nvPr>
            <p:ph type="title"/>
          </p:nvPr>
        </p:nvSpPr>
        <p:spPr>
          <a:xfrm>
            <a:off x="1376427" y="446825"/>
            <a:ext cx="484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Tableau’s Connection To Data</a:t>
            </a:r>
            <a:endParaRPr>
              <a:solidFill>
                <a:schemeClr val="accent5"/>
              </a:solidFill>
            </a:endParaRPr>
          </a:p>
        </p:txBody>
      </p:sp>
      <p:grpSp>
        <p:nvGrpSpPr>
          <p:cNvPr id="5044" name="Google Shape;5044;p89"/>
          <p:cNvGrpSpPr/>
          <p:nvPr/>
        </p:nvGrpSpPr>
        <p:grpSpPr>
          <a:xfrm>
            <a:off x="49406" y="-28619"/>
            <a:ext cx="1475957" cy="1578476"/>
            <a:chOff x="1744400" y="429725"/>
            <a:chExt cx="4623925" cy="4948200"/>
          </a:xfrm>
        </p:grpSpPr>
        <p:sp>
          <p:nvSpPr>
            <p:cNvPr id="5045" name="Google Shape;5045;p89"/>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9"/>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9"/>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9"/>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9"/>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9"/>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9"/>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9"/>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9"/>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9"/>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9"/>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9"/>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9"/>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9"/>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9"/>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9"/>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9"/>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9"/>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9"/>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9"/>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9"/>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9"/>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9"/>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9"/>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9"/>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9"/>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9"/>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9"/>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9"/>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9"/>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9"/>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9"/>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9"/>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9"/>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9"/>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9"/>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9"/>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9"/>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9"/>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9"/>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9"/>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9"/>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9"/>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9"/>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9"/>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9"/>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9"/>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9"/>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9"/>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9"/>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9"/>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9"/>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9"/>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9"/>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9"/>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9"/>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9"/>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9"/>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9"/>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9"/>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9"/>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9"/>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9"/>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9"/>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9"/>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9"/>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9"/>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9"/>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9"/>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9"/>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9"/>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9"/>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9"/>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9"/>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9"/>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9"/>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9"/>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9"/>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9"/>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9"/>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9"/>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9"/>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9"/>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9"/>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9"/>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9"/>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9"/>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9"/>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9"/>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9"/>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9"/>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9"/>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9"/>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9"/>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9"/>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9"/>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9"/>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9"/>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9"/>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9"/>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9"/>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9"/>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9"/>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9"/>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9"/>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9"/>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9"/>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9"/>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9"/>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9"/>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9"/>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9"/>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9"/>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9"/>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9"/>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9"/>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9"/>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9"/>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9"/>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9"/>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9"/>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9"/>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9"/>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9"/>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9"/>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9"/>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9"/>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9"/>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9"/>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9"/>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9"/>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9"/>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9"/>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9"/>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9"/>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9"/>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9"/>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9"/>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9"/>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9"/>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9"/>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9"/>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9"/>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9"/>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9"/>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9"/>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9"/>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9"/>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9"/>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9"/>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9"/>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9"/>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9"/>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9"/>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9"/>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9"/>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9"/>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9"/>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9"/>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9"/>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9"/>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9"/>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9"/>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9"/>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9"/>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9"/>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9"/>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9"/>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9"/>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9"/>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9"/>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9"/>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9"/>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9"/>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9"/>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9"/>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9"/>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9"/>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9"/>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9"/>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9"/>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9"/>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9"/>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9"/>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9"/>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9"/>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9"/>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9"/>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9"/>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9"/>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9"/>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9"/>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9"/>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9"/>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9"/>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9"/>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9"/>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9"/>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9"/>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9"/>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9"/>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9"/>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9"/>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9"/>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9"/>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9"/>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9"/>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9"/>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9"/>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9"/>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9"/>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9"/>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9"/>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9"/>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9"/>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9"/>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9"/>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9"/>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9"/>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9"/>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9"/>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6" name="Google Shape;5266;p89"/>
          <p:cNvSpPr txBox="1"/>
          <p:nvPr/>
        </p:nvSpPr>
        <p:spPr>
          <a:xfrm>
            <a:off x="6112950" y="2007075"/>
            <a:ext cx="25356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 sz="2000">
                <a:solidFill>
                  <a:srgbClr val="263248"/>
                </a:solidFill>
                <a:latin typeface="Barlow Semi Condensed"/>
                <a:ea typeface="Barlow Semi Condensed"/>
                <a:cs typeface="Barlow Semi Condensed"/>
                <a:sym typeface="Barlow Semi Condensed"/>
              </a:rPr>
              <a:t>Control</a:t>
            </a:r>
            <a:endParaRPr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a:latin typeface="Barlow Semi Condensed"/>
              <a:ea typeface="Barlow Semi Condensed"/>
              <a:cs typeface="Barlow Semi Condensed"/>
              <a:sym typeface="Barlow Semi Condensed"/>
            </a:endParaRPr>
          </a:p>
        </p:txBody>
      </p:sp>
      <p:sp>
        <p:nvSpPr>
          <p:cNvPr id="5267" name="Google Shape;5267;p89"/>
          <p:cNvSpPr txBox="1"/>
          <p:nvPr/>
        </p:nvSpPr>
        <p:spPr>
          <a:xfrm>
            <a:off x="-126100" y="4592150"/>
            <a:ext cx="5481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2000">
                <a:solidFill>
                  <a:srgbClr val="263248"/>
                </a:solidFill>
                <a:latin typeface="Barlow Semi Condensed"/>
                <a:ea typeface="Barlow Semi Condensed"/>
                <a:cs typeface="Barlow Semi Condensed"/>
                <a:sym typeface="Barlow Semi Condensed"/>
              </a:rPr>
              <a:t> Machine Learning Program</a:t>
            </a:r>
            <a:r>
              <a:rPr b="1" lang="en" sz="2000">
                <a:solidFill>
                  <a:schemeClr val="accent1"/>
                </a:solidFill>
                <a:latin typeface="Barlow Semi Condensed"/>
                <a:ea typeface="Barlow Semi Condensed"/>
                <a:cs typeface="Barlow Semi Condensed"/>
                <a:sym typeface="Barlow Semi Condensed"/>
              </a:rPr>
              <a:t> ↔</a:t>
            </a:r>
            <a:r>
              <a:rPr b="1" lang="en" sz="2000">
                <a:solidFill>
                  <a:srgbClr val="263248"/>
                </a:solidFill>
                <a:latin typeface="Barlow Semi Condensed"/>
                <a:ea typeface="Barlow Semi Condensed"/>
                <a:cs typeface="Barlow Semi Condensed"/>
                <a:sym typeface="Barlow Semi Condensed"/>
              </a:rPr>
              <a:t> Data </a:t>
            </a:r>
            <a:r>
              <a:rPr b="1" lang="en" sz="2000">
                <a:solidFill>
                  <a:schemeClr val="accent1"/>
                </a:solidFill>
                <a:latin typeface="Barlow Semi Condensed"/>
                <a:ea typeface="Barlow Semi Condensed"/>
                <a:cs typeface="Barlow Semi Condensed"/>
                <a:sym typeface="Barlow Semi Condensed"/>
              </a:rPr>
              <a:t>↔</a:t>
            </a:r>
            <a:r>
              <a:rPr b="1" lang="en" sz="2000">
                <a:solidFill>
                  <a:srgbClr val="263248"/>
                </a:solidFill>
                <a:latin typeface="Barlow Semi Condensed"/>
                <a:ea typeface="Barlow Semi Condensed"/>
                <a:cs typeface="Barlow Semi Condensed"/>
                <a:sym typeface="Barlow Semi Condensed"/>
              </a:rPr>
              <a:t> Dashboard</a:t>
            </a:r>
            <a:endParaRPr b="1" sz="2000">
              <a:solidFill>
                <a:srgbClr val="263248"/>
              </a:solidFill>
              <a:latin typeface="Barlow Semi Condensed"/>
              <a:ea typeface="Barlow Semi Condensed"/>
              <a:cs typeface="Barlow Semi Condensed"/>
              <a:sym typeface="Barlow Semi Condensed"/>
            </a:endParaRPr>
          </a:p>
        </p:txBody>
      </p:sp>
      <p:pic>
        <p:nvPicPr>
          <p:cNvPr id="5268" name="Google Shape;5268;p89"/>
          <p:cNvPicPr preferRelativeResize="0"/>
          <p:nvPr/>
        </p:nvPicPr>
        <p:blipFill>
          <a:blip r:embed="rId3">
            <a:alphaModFix/>
          </a:blip>
          <a:stretch>
            <a:fillRect/>
          </a:stretch>
        </p:blipFill>
        <p:spPr>
          <a:xfrm>
            <a:off x="675124" y="1674225"/>
            <a:ext cx="3878549" cy="2793551"/>
          </a:xfrm>
          <a:prstGeom prst="rect">
            <a:avLst/>
          </a:prstGeom>
          <a:noFill/>
          <a:ln>
            <a:noFill/>
          </a:ln>
        </p:spPr>
      </p:pic>
      <p:sp>
        <p:nvSpPr>
          <p:cNvPr id="5269" name="Google Shape;5269;p89"/>
          <p:cNvSpPr txBox="1"/>
          <p:nvPr/>
        </p:nvSpPr>
        <p:spPr>
          <a:xfrm>
            <a:off x="6112950" y="2941225"/>
            <a:ext cx="25356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 sz="2000">
                <a:solidFill>
                  <a:srgbClr val="263248"/>
                </a:solidFill>
                <a:latin typeface="Barlow Semi Condensed"/>
                <a:ea typeface="Barlow Semi Condensed"/>
                <a:cs typeface="Barlow Semi Condensed"/>
                <a:sym typeface="Barlow Semi Condensed"/>
              </a:rPr>
              <a:t>Insights</a:t>
            </a:r>
            <a:endParaRPr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a:latin typeface="Barlow Semi Condensed"/>
              <a:ea typeface="Barlow Semi Condensed"/>
              <a:cs typeface="Barlow Semi Condensed"/>
              <a:sym typeface="Barlow Semi Condensed"/>
            </a:endParaRPr>
          </a:p>
        </p:txBody>
      </p:sp>
      <p:sp>
        <p:nvSpPr>
          <p:cNvPr id="5270" name="Google Shape;5270;p89"/>
          <p:cNvSpPr txBox="1"/>
          <p:nvPr/>
        </p:nvSpPr>
        <p:spPr>
          <a:xfrm>
            <a:off x="6112950" y="3875375"/>
            <a:ext cx="25356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 sz="2000">
                <a:solidFill>
                  <a:srgbClr val="263248"/>
                </a:solidFill>
                <a:latin typeface="Barlow Semi Condensed"/>
                <a:ea typeface="Barlow Semi Condensed"/>
                <a:cs typeface="Barlow Semi Condensed"/>
                <a:sym typeface="Barlow Semi Condensed"/>
              </a:rPr>
              <a:t>Deter</a:t>
            </a:r>
            <a:endParaRPr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a:latin typeface="Barlow Semi Condensed"/>
              <a:ea typeface="Barlow Semi Condensed"/>
              <a:cs typeface="Barlow Semi Condensed"/>
              <a:sym typeface="Barlow Semi Condensed"/>
            </a:endParaRPr>
          </a:p>
        </p:txBody>
      </p:sp>
      <p:sp>
        <p:nvSpPr>
          <p:cNvPr id="5271" name="Google Shape;5271;p89"/>
          <p:cNvSpPr txBox="1"/>
          <p:nvPr/>
        </p:nvSpPr>
        <p:spPr>
          <a:xfrm>
            <a:off x="4181725" y="2679475"/>
            <a:ext cx="1972200" cy="123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 sz="2000">
                <a:solidFill>
                  <a:srgbClr val="263248"/>
                </a:solidFill>
                <a:latin typeface="Barlow Semi Condensed"/>
                <a:ea typeface="Barlow Semi Condensed"/>
                <a:cs typeface="Barlow Semi Condensed"/>
                <a:sym typeface="Barlow Semi Condensed"/>
              </a:rPr>
              <a:t>Real-Time Updates</a:t>
            </a:r>
            <a:endParaRPr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a:latin typeface="Barlow Semi Condensed"/>
              <a:ea typeface="Barlow Semi Condensed"/>
              <a:cs typeface="Barlow Semi Condensed"/>
              <a:sym typeface="Barlow Semi Condensed"/>
            </a:endParaRPr>
          </a:p>
        </p:txBody>
      </p:sp>
      <p:grpSp>
        <p:nvGrpSpPr>
          <p:cNvPr id="5272" name="Google Shape;5272;p89"/>
          <p:cNvGrpSpPr/>
          <p:nvPr/>
        </p:nvGrpSpPr>
        <p:grpSpPr>
          <a:xfrm>
            <a:off x="7105354" y="1502749"/>
            <a:ext cx="550796" cy="552152"/>
            <a:chOff x="-63250675" y="2664125"/>
            <a:chExt cx="317425" cy="318225"/>
          </a:xfrm>
        </p:grpSpPr>
        <p:sp>
          <p:nvSpPr>
            <p:cNvPr id="5273" name="Google Shape;5273;p89"/>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74" name="Google Shape;5274;p89"/>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275" name="Google Shape;5275;p89"/>
          <p:cNvGrpSpPr/>
          <p:nvPr/>
        </p:nvGrpSpPr>
        <p:grpSpPr>
          <a:xfrm>
            <a:off x="7099193" y="3398195"/>
            <a:ext cx="563116" cy="551111"/>
            <a:chOff x="-63669700" y="2646600"/>
            <a:chExt cx="324525" cy="317625"/>
          </a:xfrm>
        </p:grpSpPr>
        <p:sp>
          <p:nvSpPr>
            <p:cNvPr id="5276" name="Google Shape;5276;p89"/>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77" name="Google Shape;5277;p89"/>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278" name="Google Shape;5278;p89"/>
          <p:cNvGrpSpPr/>
          <p:nvPr/>
        </p:nvGrpSpPr>
        <p:grpSpPr>
          <a:xfrm>
            <a:off x="7148599" y="2465468"/>
            <a:ext cx="464315" cy="522150"/>
            <a:chOff x="2523000" y="1954875"/>
            <a:chExt cx="262325" cy="295000"/>
          </a:xfrm>
        </p:grpSpPr>
        <p:sp>
          <p:nvSpPr>
            <p:cNvPr id="5279" name="Google Shape;5279;p89"/>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80" name="Google Shape;5280;p89"/>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281" name="Google Shape;5281;p89"/>
          <p:cNvGrpSpPr/>
          <p:nvPr/>
        </p:nvGrpSpPr>
        <p:grpSpPr>
          <a:xfrm>
            <a:off x="4892451" y="2187293"/>
            <a:ext cx="550785" cy="522164"/>
            <a:chOff x="-65129950" y="2646800"/>
            <a:chExt cx="311125" cy="317425"/>
          </a:xfrm>
        </p:grpSpPr>
        <p:sp>
          <p:nvSpPr>
            <p:cNvPr id="5282" name="Google Shape;5282;p89"/>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83" name="Google Shape;5283;p89"/>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284" name="Google Shape;5284;p89"/>
          <p:cNvSpPr/>
          <p:nvPr/>
        </p:nvSpPr>
        <p:spPr>
          <a:xfrm rot="-1164779">
            <a:off x="5693801" y="1841610"/>
            <a:ext cx="1233848" cy="361975"/>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9"/>
          <p:cNvSpPr/>
          <p:nvPr/>
        </p:nvSpPr>
        <p:spPr>
          <a:xfrm rot="-1704">
            <a:off x="5782001" y="2522196"/>
            <a:ext cx="1210200" cy="3621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9"/>
          <p:cNvSpPr/>
          <p:nvPr/>
        </p:nvSpPr>
        <p:spPr>
          <a:xfrm rot="1634249">
            <a:off x="5692537" y="3218882"/>
            <a:ext cx="1348979" cy="362136"/>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9"/>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Yeo Galvin</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8"/>
                                        </p:tgtEl>
                                        <p:attrNameLst>
                                          <p:attrName>style.visibility</p:attrName>
                                        </p:attrNameLst>
                                      </p:cBhvr>
                                      <p:to>
                                        <p:strVal val="visible"/>
                                      </p:to>
                                    </p:set>
                                    <p:animEffect filter="fade" transition="in">
                                      <p:cBhvr>
                                        <p:cTn dur="1000"/>
                                        <p:tgtEl>
                                          <p:spTgt spid="5268"/>
                                        </p:tgtEl>
                                      </p:cBhvr>
                                    </p:animEffect>
                                  </p:childTnLst>
                                </p:cTn>
                              </p:par>
                              <p:par>
                                <p:cTn fill="hold" nodeType="withEffect" presetClass="entr" presetID="10" presetSubtype="0">
                                  <p:stCondLst>
                                    <p:cond delay="0"/>
                                  </p:stCondLst>
                                  <p:childTnLst>
                                    <p:set>
                                      <p:cBhvr>
                                        <p:cTn dur="1" fill="hold">
                                          <p:stCondLst>
                                            <p:cond delay="0"/>
                                          </p:stCondLst>
                                        </p:cTn>
                                        <p:tgtEl>
                                          <p:spTgt spid="5267"/>
                                        </p:tgtEl>
                                        <p:attrNameLst>
                                          <p:attrName>style.visibility</p:attrName>
                                        </p:attrNameLst>
                                      </p:cBhvr>
                                      <p:to>
                                        <p:strVal val="visible"/>
                                      </p:to>
                                    </p:set>
                                    <p:animEffect filter="fade" transition="in">
                                      <p:cBhvr>
                                        <p:cTn dur="1000"/>
                                        <p:tgtEl>
                                          <p:spTgt spid="5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1"/>
                                        </p:tgtEl>
                                        <p:attrNameLst>
                                          <p:attrName>style.visibility</p:attrName>
                                        </p:attrNameLst>
                                      </p:cBhvr>
                                      <p:to>
                                        <p:strVal val="visible"/>
                                      </p:to>
                                    </p:set>
                                    <p:animEffect filter="fade" transition="in">
                                      <p:cBhvr>
                                        <p:cTn dur="1000"/>
                                        <p:tgtEl>
                                          <p:spTgt spid="5281"/>
                                        </p:tgtEl>
                                      </p:cBhvr>
                                    </p:animEffect>
                                  </p:childTnLst>
                                </p:cTn>
                              </p:par>
                              <p:par>
                                <p:cTn fill="hold" nodeType="withEffect" presetClass="entr" presetID="10" presetSubtype="0">
                                  <p:stCondLst>
                                    <p:cond delay="0"/>
                                  </p:stCondLst>
                                  <p:childTnLst>
                                    <p:set>
                                      <p:cBhvr>
                                        <p:cTn dur="1" fill="hold">
                                          <p:stCondLst>
                                            <p:cond delay="0"/>
                                          </p:stCondLst>
                                        </p:cTn>
                                        <p:tgtEl>
                                          <p:spTgt spid="5271"/>
                                        </p:tgtEl>
                                        <p:attrNameLst>
                                          <p:attrName>style.visibility</p:attrName>
                                        </p:attrNameLst>
                                      </p:cBhvr>
                                      <p:to>
                                        <p:strVal val="visible"/>
                                      </p:to>
                                    </p:set>
                                    <p:animEffect filter="fade" transition="in">
                                      <p:cBhvr>
                                        <p:cTn dur="1000"/>
                                        <p:tgtEl>
                                          <p:spTgt spid="5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2"/>
                                        </p:tgtEl>
                                        <p:attrNameLst>
                                          <p:attrName>style.visibility</p:attrName>
                                        </p:attrNameLst>
                                      </p:cBhvr>
                                      <p:to>
                                        <p:strVal val="visible"/>
                                      </p:to>
                                    </p:set>
                                    <p:animEffect filter="fade" transition="in">
                                      <p:cBhvr>
                                        <p:cTn dur="1000"/>
                                        <p:tgtEl>
                                          <p:spTgt spid="5272"/>
                                        </p:tgtEl>
                                      </p:cBhvr>
                                    </p:animEffect>
                                  </p:childTnLst>
                                </p:cTn>
                              </p:par>
                              <p:par>
                                <p:cTn fill="hold" nodeType="withEffect" presetClass="entr" presetID="10" presetSubtype="0">
                                  <p:stCondLst>
                                    <p:cond delay="0"/>
                                  </p:stCondLst>
                                  <p:childTnLst>
                                    <p:set>
                                      <p:cBhvr>
                                        <p:cTn dur="1" fill="hold">
                                          <p:stCondLst>
                                            <p:cond delay="0"/>
                                          </p:stCondLst>
                                        </p:cTn>
                                        <p:tgtEl>
                                          <p:spTgt spid="5284"/>
                                        </p:tgtEl>
                                        <p:attrNameLst>
                                          <p:attrName>style.visibility</p:attrName>
                                        </p:attrNameLst>
                                      </p:cBhvr>
                                      <p:to>
                                        <p:strVal val="visible"/>
                                      </p:to>
                                    </p:set>
                                    <p:animEffect filter="fade" transition="in">
                                      <p:cBhvr>
                                        <p:cTn dur="1000"/>
                                        <p:tgtEl>
                                          <p:spTgt spid="5284"/>
                                        </p:tgtEl>
                                      </p:cBhvr>
                                    </p:animEffect>
                                  </p:childTnLst>
                                </p:cTn>
                              </p:par>
                              <p:par>
                                <p:cTn fill="hold" nodeType="withEffect" presetClass="entr" presetID="10" presetSubtype="0">
                                  <p:stCondLst>
                                    <p:cond delay="0"/>
                                  </p:stCondLst>
                                  <p:childTnLst>
                                    <p:set>
                                      <p:cBhvr>
                                        <p:cTn dur="1" fill="hold">
                                          <p:stCondLst>
                                            <p:cond delay="0"/>
                                          </p:stCondLst>
                                        </p:cTn>
                                        <p:tgtEl>
                                          <p:spTgt spid="5266"/>
                                        </p:tgtEl>
                                        <p:attrNameLst>
                                          <p:attrName>style.visibility</p:attrName>
                                        </p:attrNameLst>
                                      </p:cBhvr>
                                      <p:to>
                                        <p:strVal val="visible"/>
                                      </p:to>
                                    </p:set>
                                    <p:animEffect filter="fade" transition="in">
                                      <p:cBhvr>
                                        <p:cTn dur="1000"/>
                                        <p:tgtEl>
                                          <p:spTgt spid="5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8"/>
                                        </p:tgtEl>
                                        <p:attrNameLst>
                                          <p:attrName>style.visibility</p:attrName>
                                        </p:attrNameLst>
                                      </p:cBhvr>
                                      <p:to>
                                        <p:strVal val="visible"/>
                                      </p:to>
                                    </p:set>
                                    <p:animEffect filter="fade" transition="in">
                                      <p:cBhvr>
                                        <p:cTn dur="1000"/>
                                        <p:tgtEl>
                                          <p:spTgt spid="5278"/>
                                        </p:tgtEl>
                                      </p:cBhvr>
                                    </p:animEffect>
                                  </p:childTnLst>
                                </p:cTn>
                              </p:par>
                              <p:par>
                                <p:cTn fill="hold" nodeType="withEffect" presetClass="entr" presetID="10" presetSubtype="0">
                                  <p:stCondLst>
                                    <p:cond delay="0"/>
                                  </p:stCondLst>
                                  <p:childTnLst>
                                    <p:set>
                                      <p:cBhvr>
                                        <p:cTn dur="1" fill="hold">
                                          <p:stCondLst>
                                            <p:cond delay="0"/>
                                          </p:stCondLst>
                                        </p:cTn>
                                        <p:tgtEl>
                                          <p:spTgt spid="5285"/>
                                        </p:tgtEl>
                                        <p:attrNameLst>
                                          <p:attrName>style.visibility</p:attrName>
                                        </p:attrNameLst>
                                      </p:cBhvr>
                                      <p:to>
                                        <p:strVal val="visible"/>
                                      </p:to>
                                    </p:set>
                                    <p:animEffect filter="fade" transition="in">
                                      <p:cBhvr>
                                        <p:cTn dur="1000"/>
                                        <p:tgtEl>
                                          <p:spTgt spid="5285"/>
                                        </p:tgtEl>
                                      </p:cBhvr>
                                    </p:animEffect>
                                  </p:childTnLst>
                                </p:cTn>
                              </p:par>
                              <p:par>
                                <p:cTn fill="hold" nodeType="withEffect" presetClass="entr" presetID="10" presetSubtype="0">
                                  <p:stCondLst>
                                    <p:cond delay="0"/>
                                  </p:stCondLst>
                                  <p:childTnLst>
                                    <p:set>
                                      <p:cBhvr>
                                        <p:cTn dur="1" fill="hold">
                                          <p:stCondLst>
                                            <p:cond delay="0"/>
                                          </p:stCondLst>
                                        </p:cTn>
                                        <p:tgtEl>
                                          <p:spTgt spid="5269"/>
                                        </p:tgtEl>
                                        <p:attrNameLst>
                                          <p:attrName>style.visibility</p:attrName>
                                        </p:attrNameLst>
                                      </p:cBhvr>
                                      <p:to>
                                        <p:strVal val="visible"/>
                                      </p:to>
                                    </p:set>
                                    <p:animEffect filter="fade" transition="in">
                                      <p:cBhvr>
                                        <p:cTn dur="1000"/>
                                        <p:tgtEl>
                                          <p:spTgt spid="5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5"/>
                                        </p:tgtEl>
                                        <p:attrNameLst>
                                          <p:attrName>style.visibility</p:attrName>
                                        </p:attrNameLst>
                                      </p:cBhvr>
                                      <p:to>
                                        <p:strVal val="visible"/>
                                      </p:to>
                                    </p:set>
                                    <p:animEffect filter="fade" transition="in">
                                      <p:cBhvr>
                                        <p:cTn dur="1000"/>
                                        <p:tgtEl>
                                          <p:spTgt spid="5275"/>
                                        </p:tgtEl>
                                      </p:cBhvr>
                                    </p:animEffect>
                                  </p:childTnLst>
                                </p:cTn>
                              </p:par>
                              <p:par>
                                <p:cTn fill="hold" nodeType="withEffect" presetClass="entr" presetID="10" presetSubtype="0">
                                  <p:stCondLst>
                                    <p:cond delay="0"/>
                                  </p:stCondLst>
                                  <p:childTnLst>
                                    <p:set>
                                      <p:cBhvr>
                                        <p:cTn dur="1" fill="hold">
                                          <p:stCondLst>
                                            <p:cond delay="0"/>
                                          </p:stCondLst>
                                        </p:cTn>
                                        <p:tgtEl>
                                          <p:spTgt spid="5286"/>
                                        </p:tgtEl>
                                        <p:attrNameLst>
                                          <p:attrName>style.visibility</p:attrName>
                                        </p:attrNameLst>
                                      </p:cBhvr>
                                      <p:to>
                                        <p:strVal val="visible"/>
                                      </p:to>
                                    </p:set>
                                    <p:animEffect filter="fade" transition="in">
                                      <p:cBhvr>
                                        <p:cTn dur="1000"/>
                                        <p:tgtEl>
                                          <p:spTgt spid="5286"/>
                                        </p:tgtEl>
                                      </p:cBhvr>
                                    </p:animEffect>
                                  </p:childTnLst>
                                </p:cTn>
                              </p:par>
                              <p:par>
                                <p:cTn fill="hold" nodeType="withEffect" presetClass="entr" presetID="10" presetSubtype="0">
                                  <p:stCondLst>
                                    <p:cond delay="0"/>
                                  </p:stCondLst>
                                  <p:childTnLst>
                                    <p:set>
                                      <p:cBhvr>
                                        <p:cTn dur="1" fill="hold">
                                          <p:stCondLst>
                                            <p:cond delay="0"/>
                                          </p:stCondLst>
                                        </p:cTn>
                                        <p:tgtEl>
                                          <p:spTgt spid="5270"/>
                                        </p:tgtEl>
                                        <p:attrNameLst>
                                          <p:attrName>style.visibility</p:attrName>
                                        </p:attrNameLst>
                                      </p:cBhvr>
                                      <p:to>
                                        <p:strVal val="visible"/>
                                      </p:to>
                                    </p:set>
                                    <p:animEffect filter="fade" transition="in">
                                      <p:cBhvr>
                                        <p:cTn dur="1000"/>
                                        <p:tgtEl>
                                          <p:spTgt spid="5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1" name="Shape 5291"/>
        <p:cNvGrpSpPr/>
        <p:nvPr/>
      </p:nvGrpSpPr>
      <p:grpSpPr>
        <a:xfrm>
          <a:off x="0" y="0"/>
          <a:ext cx="0" cy="0"/>
          <a:chOff x="0" y="0"/>
          <a:chExt cx="0" cy="0"/>
        </a:xfrm>
      </p:grpSpPr>
      <p:sp>
        <p:nvSpPr>
          <p:cNvPr id="5292" name="Google Shape;5292;p90"/>
          <p:cNvSpPr/>
          <p:nvPr/>
        </p:nvSpPr>
        <p:spPr>
          <a:xfrm>
            <a:off x="-31050" y="331175"/>
            <a:ext cx="6012900" cy="858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90"/>
          <p:cNvSpPr txBox="1"/>
          <p:nvPr>
            <p:ph type="title"/>
          </p:nvPr>
        </p:nvSpPr>
        <p:spPr>
          <a:xfrm>
            <a:off x="1376427" y="446825"/>
            <a:ext cx="484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Insights</a:t>
            </a:r>
            <a:r>
              <a:rPr lang="en">
                <a:solidFill>
                  <a:schemeClr val="accent5"/>
                </a:solidFill>
              </a:rPr>
              <a:t> </a:t>
            </a:r>
            <a:endParaRPr>
              <a:solidFill>
                <a:schemeClr val="accent5"/>
              </a:solidFill>
            </a:endParaRPr>
          </a:p>
        </p:txBody>
      </p:sp>
      <p:grpSp>
        <p:nvGrpSpPr>
          <p:cNvPr id="5294" name="Google Shape;5294;p90"/>
          <p:cNvGrpSpPr/>
          <p:nvPr/>
        </p:nvGrpSpPr>
        <p:grpSpPr>
          <a:xfrm>
            <a:off x="49406" y="-28619"/>
            <a:ext cx="1475957" cy="1578476"/>
            <a:chOff x="1744400" y="429725"/>
            <a:chExt cx="4623925" cy="4948200"/>
          </a:xfrm>
        </p:grpSpPr>
        <p:sp>
          <p:nvSpPr>
            <p:cNvPr id="5295" name="Google Shape;5295;p90"/>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90"/>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90"/>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90"/>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90"/>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90"/>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90"/>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90"/>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90"/>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90"/>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90"/>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90"/>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90"/>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90"/>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90"/>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90"/>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90"/>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90"/>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90"/>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90"/>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90"/>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90"/>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90"/>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0"/>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90"/>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90"/>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90"/>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90"/>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90"/>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90"/>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90"/>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90"/>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90"/>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90"/>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0"/>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90"/>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90"/>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90"/>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90"/>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90"/>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0"/>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0"/>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90"/>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0"/>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90"/>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90"/>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90"/>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90"/>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90"/>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90"/>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90"/>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90"/>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90"/>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90"/>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90"/>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90"/>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90"/>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90"/>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90"/>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90"/>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90"/>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90"/>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90"/>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90"/>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90"/>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90"/>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90"/>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90"/>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90"/>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90"/>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90"/>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90"/>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90"/>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90"/>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90"/>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90"/>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90"/>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90"/>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90"/>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90"/>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90"/>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90"/>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90"/>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90"/>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90"/>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90"/>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90"/>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90"/>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90"/>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90"/>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90"/>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90"/>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90"/>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90"/>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90"/>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90"/>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90"/>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90"/>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90"/>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90"/>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90"/>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90"/>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90"/>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90"/>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90"/>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90"/>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90"/>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90"/>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90"/>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90"/>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90"/>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90"/>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90"/>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90"/>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90"/>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90"/>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90"/>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90"/>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90"/>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90"/>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90"/>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90"/>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90"/>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90"/>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90"/>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90"/>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90"/>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90"/>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90"/>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90"/>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90"/>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90"/>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90"/>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90"/>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90"/>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90"/>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90"/>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90"/>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90"/>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90"/>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90"/>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90"/>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90"/>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90"/>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90"/>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90"/>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90"/>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90"/>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90"/>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90"/>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90"/>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90"/>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90"/>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90"/>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90"/>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90"/>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90"/>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90"/>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90"/>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90"/>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90"/>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90"/>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90"/>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90"/>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90"/>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90"/>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90"/>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90"/>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90"/>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90"/>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90"/>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90"/>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90"/>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90"/>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90"/>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90"/>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90"/>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90"/>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90"/>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90"/>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90"/>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90"/>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90"/>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90"/>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90"/>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90"/>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90"/>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90"/>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90"/>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90"/>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90"/>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90"/>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90"/>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90"/>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90"/>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90"/>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90"/>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90"/>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90"/>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90"/>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90"/>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90"/>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90"/>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90"/>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90"/>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90"/>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90"/>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90"/>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90"/>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90"/>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90"/>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90"/>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90"/>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90"/>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90"/>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90"/>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90"/>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90"/>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90"/>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90"/>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90"/>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6" name="Google Shape;5516;p90"/>
          <p:cNvSpPr txBox="1"/>
          <p:nvPr/>
        </p:nvSpPr>
        <p:spPr>
          <a:xfrm>
            <a:off x="187624" y="3382975"/>
            <a:ext cx="27678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2000">
                <a:solidFill>
                  <a:srgbClr val="263248"/>
                </a:solidFill>
                <a:latin typeface="Barlow Semi Condensed"/>
                <a:ea typeface="Barlow Semi Condensed"/>
                <a:cs typeface="Barlow Semi Condensed"/>
                <a:sym typeface="Barlow Semi Condensed"/>
              </a:rPr>
              <a:t>Policyholders</a:t>
            </a:r>
            <a:endParaRPr b="1"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b="1">
              <a:latin typeface="Barlow Semi Condensed"/>
              <a:ea typeface="Barlow Semi Condensed"/>
              <a:cs typeface="Barlow Semi Condensed"/>
              <a:sym typeface="Barlow Semi Condensed"/>
            </a:endParaRPr>
          </a:p>
        </p:txBody>
      </p:sp>
      <p:sp>
        <p:nvSpPr>
          <p:cNvPr id="5517" name="Google Shape;5517;p90"/>
          <p:cNvSpPr txBox="1"/>
          <p:nvPr/>
        </p:nvSpPr>
        <p:spPr>
          <a:xfrm>
            <a:off x="2875925" y="3382975"/>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2000">
                <a:solidFill>
                  <a:srgbClr val="263248"/>
                </a:solidFill>
                <a:latin typeface="Barlow Semi Condensed"/>
                <a:ea typeface="Barlow Semi Condensed"/>
                <a:cs typeface="Barlow Semi Condensed"/>
                <a:sym typeface="Barlow Semi Condensed"/>
              </a:rPr>
              <a:t>Claims</a:t>
            </a:r>
            <a:endParaRPr b="1" sz="2000">
              <a:solidFill>
                <a:srgbClr val="263248"/>
              </a:solidFill>
              <a:latin typeface="Barlow Semi Condensed"/>
              <a:ea typeface="Barlow Semi Condensed"/>
              <a:cs typeface="Barlow Semi Condensed"/>
              <a:sym typeface="Barlow Semi Condensed"/>
            </a:endParaRPr>
          </a:p>
        </p:txBody>
      </p:sp>
      <p:sp>
        <p:nvSpPr>
          <p:cNvPr id="5518" name="Google Shape;5518;p90"/>
          <p:cNvSpPr txBox="1"/>
          <p:nvPr/>
        </p:nvSpPr>
        <p:spPr>
          <a:xfrm>
            <a:off x="5956375" y="3382975"/>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2000">
                <a:solidFill>
                  <a:srgbClr val="263248"/>
                </a:solidFill>
                <a:latin typeface="Barlow Semi Condensed"/>
                <a:ea typeface="Barlow Semi Condensed"/>
                <a:cs typeface="Barlow Semi Condensed"/>
                <a:sym typeface="Barlow Semi Condensed"/>
              </a:rPr>
              <a:t>Fraudsters</a:t>
            </a:r>
            <a:endParaRPr b="1" sz="2000">
              <a:solidFill>
                <a:srgbClr val="263248"/>
              </a:solidFill>
              <a:latin typeface="Barlow Semi Condensed"/>
              <a:ea typeface="Barlow Semi Condensed"/>
              <a:cs typeface="Barlow Semi Condensed"/>
              <a:sym typeface="Barlow Semi Condensed"/>
            </a:endParaRPr>
          </a:p>
        </p:txBody>
      </p:sp>
      <p:sp>
        <p:nvSpPr>
          <p:cNvPr id="5519" name="Google Shape;5519;p90"/>
          <p:cNvSpPr txBox="1"/>
          <p:nvPr/>
        </p:nvSpPr>
        <p:spPr>
          <a:xfrm>
            <a:off x="267125" y="3741850"/>
            <a:ext cx="26088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600">
                <a:solidFill>
                  <a:srgbClr val="263248"/>
                </a:solidFill>
                <a:latin typeface="Barlow Semi Condensed"/>
                <a:ea typeface="Barlow Semi Condensed"/>
                <a:cs typeface="Barlow Semi Condensed"/>
                <a:sym typeface="Barlow Semi Condensed"/>
              </a:rPr>
              <a:t>General insights about their customer base</a:t>
            </a:r>
            <a:endParaRPr sz="1600">
              <a:solidFill>
                <a:srgbClr val="263248"/>
              </a:solidFill>
              <a:latin typeface="Barlow Semi Condensed"/>
              <a:ea typeface="Barlow Semi Condensed"/>
              <a:cs typeface="Barlow Semi Condensed"/>
              <a:sym typeface="Barlow Semi Condensed"/>
            </a:endParaRPr>
          </a:p>
        </p:txBody>
      </p:sp>
      <p:sp>
        <p:nvSpPr>
          <p:cNvPr id="5520" name="Google Shape;5520;p90"/>
          <p:cNvSpPr txBox="1"/>
          <p:nvPr/>
        </p:nvSpPr>
        <p:spPr>
          <a:xfrm>
            <a:off x="3071513" y="3717425"/>
            <a:ext cx="26088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600">
                <a:solidFill>
                  <a:srgbClr val="263248"/>
                </a:solidFill>
                <a:latin typeface="Barlow Semi Condensed"/>
                <a:ea typeface="Barlow Semi Condensed"/>
                <a:cs typeface="Barlow Semi Condensed"/>
                <a:sym typeface="Barlow Semi Condensed"/>
              </a:rPr>
              <a:t>I</a:t>
            </a:r>
            <a:r>
              <a:rPr lang="en" sz="1600">
                <a:solidFill>
                  <a:srgbClr val="263248"/>
                </a:solidFill>
                <a:latin typeface="Barlow Semi Condensed"/>
                <a:ea typeface="Barlow Semi Condensed"/>
                <a:cs typeface="Barlow Semi Condensed"/>
                <a:sym typeface="Barlow Semi Condensed"/>
              </a:rPr>
              <a:t>nsights about their claimants’ patterns and dominant factors</a:t>
            </a:r>
            <a:endParaRPr sz="1600">
              <a:solidFill>
                <a:srgbClr val="263248"/>
              </a:solidFill>
              <a:latin typeface="Barlow Semi Condensed"/>
              <a:ea typeface="Barlow Semi Condensed"/>
              <a:cs typeface="Barlow Semi Condensed"/>
              <a:sym typeface="Barlow Semi Condensed"/>
            </a:endParaRPr>
          </a:p>
        </p:txBody>
      </p:sp>
      <p:sp>
        <p:nvSpPr>
          <p:cNvPr id="5521" name="Google Shape;5521;p90"/>
          <p:cNvSpPr txBox="1"/>
          <p:nvPr/>
        </p:nvSpPr>
        <p:spPr>
          <a:xfrm>
            <a:off x="6151975" y="3723175"/>
            <a:ext cx="26088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600">
                <a:solidFill>
                  <a:srgbClr val="263248"/>
                </a:solidFill>
                <a:latin typeface="Barlow Semi Condensed"/>
                <a:ea typeface="Barlow Semi Condensed"/>
                <a:cs typeface="Barlow Semi Condensed"/>
                <a:sym typeface="Barlow Semi Condensed"/>
              </a:rPr>
              <a:t>Insights on what factors are dominant in </a:t>
            </a:r>
            <a:r>
              <a:rPr lang="en" sz="1600">
                <a:solidFill>
                  <a:srgbClr val="263248"/>
                </a:solidFill>
                <a:latin typeface="Barlow Semi Condensed"/>
                <a:ea typeface="Barlow Semi Condensed"/>
                <a:cs typeface="Barlow Semi Condensed"/>
                <a:sym typeface="Barlow Semi Condensed"/>
              </a:rPr>
              <a:t>fraudulent</a:t>
            </a:r>
            <a:r>
              <a:rPr lang="en" sz="1600">
                <a:solidFill>
                  <a:srgbClr val="263248"/>
                </a:solidFill>
                <a:latin typeface="Barlow Semi Condensed"/>
                <a:ea typeface="Barlow Semi Condensed"/>
                <a:cs typeface="Barlow Semi Condensed"/>
                <a:sym typeface="Barlow Semi Condensed"/>
              </a:rPr>
              <a:t> claims</a:t>
            </a:r>
            <a:endParaRPr sz="1600">
              <a:solidFill>
                <a:srgbClr val="263248"/>
              </a:solidFill>
              <a:latin typeface="Barlow Semi Condensed"/>
              <a:ea typeface="Barlow Semi Condensed"/>
              <a:cs typeface="Barlow Semi Condensed"/>
              <a:sym typeface="Barlow Semi Condensed"/>
            </a:endParaRPr>
          </a:p>
        </p:txBody>
      </p:sp>
      <p:sp>
        <p:nvSpPr>
          <p:cNvPr id="5522" name="Google Shape;5522;p90"/>
          <p:cNvSpPr/>
          <p:nvPr/>
        </p:nvSpPr>
        <p:spPr>
          <a:xfrm>
            <a:off x="933744" y="2028829"/>
            <a:ext cx="1275577" cy="1278924"/>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3" name="Google Shape;5523;p90"/>
          <p:cNvGrpSpPr/>
          <p:nvPr/>
        </p:nvGrpSpPr>
        <p:grpSpPr>
          <a:xfrm>
            <a:off x="3731406" y="2028821"/>
            <a:ext cx="1289049" cy="1278934"/>
            <a:chOff x="2508825" y="2318350"/>
            <a:chExt cx="297750" cy="295400"/>
          </a:xfrm>
        </p:grpSpPr>
        <p:sp>
          <p:nvSpPr>
            <p:cNvPr id="5524" name="Google Shape;5524;p90"/>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90"/>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6" name="Google Shape;5526;p90"/>
          <p:cNvSpPr/>
          <p:nvPr/>
        </p:nvSpPr>
        <p:spPr>
          <a:xfrm>
            <a:off x="6811851" y="2029022"/>
            <a:ext cx="1289046" cy="1278540"/>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90"/>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Yeo Galvin</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6"/>
                                        </p:tgtEl>
                                        <p:attrNameLst>
                                          <p:attrName>style.visibility</p:attrName>
                                        </p:attrNameLst>
                                      </p:cBhvr>
                                      <p:to>
                                        <p:strVal val="visible"/>
                                      </p:to>
                                    </p:set>
                                    <p:animEffect filter="fade" transition="in">
                                      <p:cBhvr>
                                        <p:cTn dur="1000"/>
                                        <p:tgtEl>
                                          <p:spTgt spid="5516"/>
                                        </p:tgtEl>
                                      </p:cBhvr>
                                    </p:animEffect>
                                  </p:childTnLst>
                                </p:cTn>
                              </p:par>
                              <p:par>
                                <p:cTn fill="hold" nodeType="withEffect" presetClass="entr" presetID="10" presetSubtype="0">
                                  <p:stCondLst>
                                    <p:cond delay="0"/>
                                  </p:stCondLst>
                                  <p:childTnLst>
                                    <p:set>
                                      <p:cBhvr>
                                        <p:cTn dur="1" fill="hold">
                                          <p:stCondLst>
                                            <p:cond delay="0"/>
                                          </p:stCondLst>
                                        </p:cTn>
                                        <p:tgtEl>
                                          <p:spTgt spid="5522"/>
                                        </p:tgtEl>
                                        <p:attrNameLst>
                                          <p:attrName>style.visibility</p:attrName>
                                        </p:attrNameLst>
                                      </p:cBhvr>
                                      <p:to>
                                        <p:strVal val="visible"/>
                                      </p:to>
                                    </p:set>
                                    <p:animEffect filter="fade" transition="in">
                                      <p:cBhvr>
                                        <p:cTn dur="1000"/>
                                        <p:tgtEl>
                                          <p:spTgt spid="5522"/>
                                        </p:tgtEl>
                                      </p:cBhvr>
                                    </p:animEffect>
                                  </p:childTnLst>
                                </p:cTn>
                              </p:par>
                              <p:par>
                                <p:cTn fill="hold" nodeType="withEffect" presetClass="entr" presetID="10" presetSubtype="0">
                                  <p:stCondLst>
                                    <p:cond delay="0"/>
                                  </p:stCondLst>
                                  <p:childTnLst>
                                    <p:set>
                                      <p:cBhvr>
                                        <p:cTn dur="1" fill="hold">
                                          <p:stCondLst>
                                            <p:cond delay="0"/>
                                          </p:stCondLst>
                                        </p:cTn>
                                        <p:tgtEl>
                                          <p:spTgt spid="5519"/>
                                        </p:tgtEl>
                                        <p:attrNameLst>
                                          <p:attrName>style.visibility</p:attrName>
                                        </p:attrNameLst>
                                      </p:cBhvr>
                                      <p:to>
                                        <p:strVal val="visible"/>
                                      </p:to>
                                    </p:set>
                                    <p:animEffect filter="fade" transition="in">
                                      <p:cBhvr>
                                        <p:cTn dur="1000"/>
                                        <p:tgtEl>
                                          <p:spTgt spid="5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7"/>
                                        </p:tgtEl>
                                        <p:attrNameLst>
                                          <p:attrName>style.visibility</p:attrName>
                                        </p:attrNameLst>
                                      </p:cBhvr>
                                      <p:to>
                                        <p:strVal val="visible"/>
                                      </p:to>
                                    </p:set>
                                    <p:animEffect filter="fade" transition="in">
                                      <p:cBhvr>
                                        <p:cTn dur="1000"/>
                                        <p:tgtEl>
                                          <p:spTgt spid="5517"/>
                                        </p:tgtEl>
                                      </p:cBhvr>
                                    </p:animEffect>
                                  </p:childTnLst>
                                </p:cTn>
                              </p:par>
                              <p:par>
                                <p:cTn fill="hold" nodeType="withEffect" presetClass="entr" presetID="10" presetSubtype="0">
                                  <p:stCondLst>
                                    <p:cond delay="0"/>
                                  </p:stCondLst>
                                  <p:childTnLst>
                                    <p:set>
                                      <p:cBhvr>
                                        <p:cTn dur="1" fill="hold">
                                          <p:stCondLst>
                                            <p:cond delay="0"/>
                                          </p:stCondLst>
                                        </p:cTn>
                                        <p:tgtEl>
                                          <p:spTgt spid="5520"/>
                                        </p:tgtEl>
                                        <p:attrNameLst>
                                          <p:attrName>style.visibility</p:attrName>
                                        </p:attrNameLst>
                                      </p:cBhvr>
                                      <p:to>
                                        <p:strVal val="visible"/>
                                      </p:to>
                                    </p:set>
                                    <p:animEffect filter="fade" transition="in">
                                      <p:cBhvr>
                                        <p:cTn dur="1000"/>
                                        <p:tgtEl>
                                          <p:spTgt spid="5520"/>
                                        </p:tgtEl>
                                      </p:cBhvr>
                                    </p:animEffect>
                                  </p:childTnLst>
                                </p:cTn>
                              </p:par>
                              <p:par>
                                <p:cTn fill="hold" nodeType="withEffect" presetClass="entr" presetID="10" presetSubtype="0">
                                  <p:stCondLst>
                                    <p:cond delay="0"/>
                                  </p:stCondLst>
                                  <p:childTnLst>
                                    <p:set>
                                      <p:cBhvr>
                                        <p:cTn dur="1" fill="hold">
                                          <p:stCondLst>
                                            <p:cond delay="0"/>
                                          </p:stCondLst>
                                        </p:cTn>
                                        <p:tgtEl>
                                          <p:spTgt spid="5523"/>
                                        </p:tgtEl>
                                        <p:attrNameLst>
                                          <p:attrName>style.visibility</p:attrName>
                                        </p:attrNameLst>
                                      </p:cBhvr>
                                      <p:to>
                                        <p:strVal val="visible"/>
                                      </p:to>
                                    </p:set>
                                    <p:animEffect filter="fade" transition="in">
                                      <p:cBhvr>
                                        <p:cTn dur="1000"/>
                                        <p:tgtEl>
                                          <p:spTgt spid="5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8"/>
                                        </p:tgtEl>
                                        <p:attrNameLst>
                                          <p:attrName>style.visibility</p:attrName>
                                        </p:attrNameLst>
                                      </p:cBhvr>
                                      <p:to>
                                        <p:strVal val="visible"/>
                                      </p:to>
                                    </p:set>
                                    <p:animEffect filter="fade" transition="in">
                                      <p:cBhvr>
                                        <p:cTn dur="1000"/>
                                        <p:tgtEl>
                                          <p:spTgt spid="5518"/>
                                        </p:tgtEl>
                                      </p:cBhvr>
                                    </p:animEffect>
                                  </p:childTnLst>
                                </p:cTn>
                              </p:par>
                              <p:par>
                                <p:cTn fill="hold" nodeType="withEffect" presetClass="entr" presetID="10" presetSubtype="0">
                                  <p:stCondLst>
                                    <p:cond delay="0"/>
                                  </p:stCondLst>
                                  <p:childTnLst>
                                    <p:set>
                                      <p:cBhvr>
                                        <p:cTn dur="1" fill="hold">
                                          <p:stCondLst>
                                            <p:cond delay="0"/>
                                          </p:stCondLst>
                                        </p:cTn>
                                        <p:tgtEl>
                                          <p:spTgt spid="5521"/>
                                        </p:tgtEl>
                                        <p:attrNameLst>
                                          <p:attrName>style.visibility</p:attrName>
                                        </p:attrNameLst>
                                      </p:cBhvr>
                                      <p:to>
                                        <p:strVal val="visible"/>
                                      </p:to>
                                    </p:set>
                                    <p:animEffect filter="fade" transition="in">
                                      <p:cBhvr>
                                        <p:cTn dur="1000"/>
                                        <p:tgtEl>
                                          <p:spTgt spid="5521"/>
                                        </p:tgtEl>
                                      </p:cBhvr>
                                    </p:animEffect>
                                  </p:childTnLst>
                                </p:cTn>
                              </p:par>
                              <p:par>
                                <p:cTn fill="hold" nodeType="withEffect" presetClass="entr" presetID="10" presetSubtype="0">
                                  <p:stCondLst>
                                    <p:cond delay="0"/>
                                  </p:stCondLst>
                                  <p:childTnLst>
                                    <p:set>
                                      <p:cBhvr>
                                        <p:cTn dur="1" fill="hold">
                                          <p:stCondLst>
                                            <p:cond delay="0"/>
                                          </p:stCondLst>
                                        </p:cTn>
                                        <p:tgtEl>
                                          <p:spTgt spid="5526"/>
                                        </p:tgtEl>
                                        <p:attrNameLst>
                                          <p:attrName>style.visibility</p:attrName>
                                        </p:attrNameLst>
                                      </p:cBhvr>
                                      <p:to>
                                        <p:strVal val="visible"/>
                                      </p:to>
                                    </p:set>
                                    <p:animEffect filter="fade" transition="in">
                                      <p:cBhvr>
                                        <p:cTn dur="1000"/>
                                        <p:tgtEl>
                                          <p:spTgt spid="5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1" name="Shape 5531"/>
        <p:cNvGrpSpPr/>
        <p:nvPr/>
      </p:nvGrpSpPr>
      <p:grpSpPr>
        <a:xfrm>
          <a:off x="0" y="0"/>
          <a:ext cx="0" cy="0"/>
          <a:chOff x="0" y="0"/>
          <a:chExt cx="0" cy="0"/>
        </a:xfrm>
      </p:grpSpPr>
      <p:grpSp>
        <p:nvGrpSpPr>
          <p:cNvPr id="5532" name="Google Shape;5532;p91"/>
          <p:cNvGrpSpPr/>
          <p:nvPr/>
        </p:nvGrpSpPr>
        <p:grpSpPr>
          <a:xfrm>
            <a:off x="3108155" y="3877380"/>
            <a:ext cx="5912682" cy="1202584"/>
            <a:chOff x="2771600" y="526920"/>
            <a:chExt cx="3480300" cy="1145100"/>
          </a:xfrm>
        </p:grpSpPr>
        <p:sp>
          <p:nvSpPr>
            <p:cNvPr id="5533" name="Google Shape;5533;p91"/>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91"/>
            <p:cNvSpPr/>
            <p:nvPr/>
          </p:nvSpPr>
          <p:spPr>
            <a:xfrm>
              <a:off x="2849650" y="606775"/>
              <a:ext cx="3324000" cy="9855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5" name="Google Shape;5535;p91"/>
          <p:cNvSpPr/>
          <p:nvPr/>
        </p:nvSpPr>
        <p:spPr>
          <a:xfrm>
            <a:off x="-31050" y="331175"/>
            <a:ext cx="6012900" cy="8589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91"/>
          <p:cNvSpPr txBox="1"/>
          <p:nvPr>
            <p:ph type="title"/>
          </p:nvPr>
        </p:nvSpPr>
        <p:spPr>
          <a:xfrm>
            <a:off x="1376427" y="446825"/>
            <a:ext cx="484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Deter &amp; Mitigate</a:t>
            </a:r>
            <a:r>
              <a:rPr lang="en">
                <a:solidFill>
                  <a:schemeClr val="accent5"/>
                </a:solidFill>
              </a:rPr>
              <a:t> </a:t>
            </a:r>
            <a:endParaRPr>
              <a:solidFill>
                <a:schemeClr val="accent5"/>
              </a:solidFill>
            </a:endParaRPr>
          </a:p>
        </p:txBody>
      </p:sp>
      <p:grpSp>
        <p:nvGrpSpPr>
          <p:cNvPr id="5537" name="Google Shape;5537;p91"/>
          <p:cNvGrpSpPr/>
          <p:nvPr/>
        </p:nvGrpSpPr>
        <p:grpSpPr>
          <a:xfrm>
            <a:off x="49406" y="-28619"/>
            <a:ext cx="1475957" cy="1578476"/>
            <a:chOff x="1744400" y="429725"/>
            <a:chExt cx="4623925" cy="4948200"/>
          </a:xfrm>
        </p:grpSpPr>
        <p:sp>
          <p:nvSpPr>
            <p:cNvPr id="5538" name="Google Shape;5538;p91"/>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91"/>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91"/>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91"/>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91"/>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91"/>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91"/>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91"/>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91"/>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91"/>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91"/>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91"/>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91"/>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91"/>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91"/>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91"/>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91"/>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91"/>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91"/>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91"/>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91"/>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91"/>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91"/>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91"/>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91"/>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91"/>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91"/>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91"/>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91"/>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91"/>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91"/>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91"/>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91"/>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91"/>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91"/>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91"/>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91"/>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91"/>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91"/>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91"/>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91"/>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91"/>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91"/>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91"/>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91"/>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91"/>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91"/>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91"/>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91"/>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91"/>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91"/>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91"/>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91"/>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91"/>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91"/>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91"/>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91"/>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91"/>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91"/>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91"/>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91"/>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91"/>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91"/>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91"/>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91"/>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91"/>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91"/>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91"/>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91"/>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91"/>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91"/>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91"/>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91"/>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91"/>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91"/>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91"/>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91"/>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91"/>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91"/>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91"/>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91"/>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91"/>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91"/>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91"/>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91"/>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91"/>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91"/>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91"/>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91"/>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91"/>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91"/>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91"/>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91"/>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91"/>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91"/>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91"/>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91"/>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91"/>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91"/>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91"/>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91"/>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91"/>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91"/>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91"/>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91"/>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91"/>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91"/>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91"/>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91"/>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91"/>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91"/>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91"/>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91"/>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91"/>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91"/>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91"/>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91"/>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91"/>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91"/>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91"/>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91"/>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91"/>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91"/>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91"/>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91"/>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91"/>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91"/>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91"/>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91"/>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91"/>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91"/>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91"/>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91"/>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91"/>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91"/>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91"/>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91"/>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91"/>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91"/>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91"/>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91"/>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91"/>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91"/>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91"/>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91"/>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91"/>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91"/>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91"/>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91"/>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91"/>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91"/>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91"/>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91"/>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91"/>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91"/>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91"/>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91"/>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91"/>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91"/>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91"/>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91"/>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91"/>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91"/>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91"/>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91"/>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91"/>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91"/>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91"/>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91"/>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91"/>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91"/>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91"/>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91"/>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91"/>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91"/>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91"/>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91"/>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91"/>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91"/>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91"/>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91"/>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91"/>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91"/>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91"/>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91"/>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91"/>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91"/>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91"/>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91"/>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91"/>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91"/>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91"/>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91"/>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91"/>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91"/>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91"/>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91"/>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91"/>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91"/>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91"/>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91"/>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91"/>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91"/>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91"/>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91"/>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91"/>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91"/>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91"/>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91"/>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91"/>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91"/>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91"/>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91"/>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91"/>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91"/>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91"/>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91"/>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91"/>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91"/>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91"/>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91"/>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9" name="Google Shape;5759;p91"/>
          <p:cNvSpPr txBox="1"/>
          <p:nvPr/>
        </p:nvSpPr>
        <p:spPr>
          <a:xfrm>
            <a:off x="420288" y="3027013"/>
            <a:ext cx="2535600" cy="112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 sz="1600">
                <a:solidFill>
                  <a:srgbClr val="263248"/>
                </a:solidFill>
                <a:latin typeface="Barlow Semi Condensed"/>
                <a:ea typeface="Barlow Semi Condensed"/>
                <a:cs typeface="Barlow Semi Condensed"/>
                <a:sym typeface="Barlow Semi Condensed"/>
              </a:rPr>
              <a:t>Stringent Policyholder Screening Process</a:t>
            </a:r>
            <a:endParaRPr sz="16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sz="1600">
              <a:latin typeface="Barlow Semi Condensed"/>
              <a:ea typeface="Barlow Semi Condensed"/>
              <a:cs typeface="Barlow Semi Condensed"/>
              <a:sym typeface="Barlow Semi Condensed"/>
            </a:endParaRPr>
          </a:p>
        </p:txBody>
      </p:sp>
      <p:sp>
        <p:nvSpPr>
          <p:cNvPr id="5760" name="Google Shape;5760;p91"/>
          <p:cNvSpPr txBox="1"/>
          <p:nvPr/>
        </p:nvSpPr>
        <p:spPr>
          <a:xfrm>
            <a:off x="3072000" y="3023625"/>
            <a:ext cx="30000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600">
                <a:solidFill>
                  <a:srgbClr val="263248"/>
                </a:solidFill>
                <a:latin typeface="Barlow Semi Condensed"/>
                <a:ea typeface="Barlow Semi Condensed"/>
                <a:cs typeface="Barlow Semi Condensed"/>
                <a:sym typeface="Barlow Semi Condensed"/>
              </a:rPr>
              <a:t>Alter Premiums/Pay-Outs/Coverage for Policies with High Fraud Risk </a:t>
            </a:r>
            <a:endParaRPr sz="1600">
              <a:solidFill>
                <a:srgbClr val="263248"/>
              </a:solidFill>
              <a:latin typeface="Barlow Semi Condensed"/>
              <a:ea typeface="Barlow Semi Condensed"/>
              <a:cs typeface="Barlow Semi Condensed"/>
              <a:sym typeface="Barlow Semi Condensed"/>
            </a:endParaRPr>
          </a:p>
        </p:txBody>
      </p:sp>
      <p:sp>
        <p:nvSpPr>
          <p:cNvPr id="5761" name="Google Shape;5761;p91"/>
          <p:cNvSpPr txBox="1"/>
          <p:nvPr/>
        </p:nvSpPr>
        <p:spPr>
          <a:xfrm>
            <a:off x="304199" y="2608938"/>
            <a:ext cx="27678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2000">
                <a:solidFill>
                  <a:srgbClr val="263248"/>
                </a:solidFill>
                <a:latin typeface="Barlow Semi Condensed"/>
                <a:ea typeface="Barlow Semi Condensed"/>
                <a:cs typeface="Barlow Semi Condensed"/>
                <a:sym typeface="Barlow Semi Condensed"/>
              </a:rPr>
              <a:t>Screening</a:t>
            </a:r>
            <a:endParaRPr b="1"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b="1">
              <a:latin typeface="Barlow Semi Condensed"/>
              <a:ea typeface="Barlow Semi Condensed"/>
              <a:cs typeface="Barlow Semi Condensed"/>
              <a:sym typeface="Barlow Semi Condensed"/>
            </a:endParaRPr>
          </a:p>
        </p:txBody>
      </p:sp>
      <p:sp>
        <p:nvSpPr>
          <p:cNvPr id="5762" name="Google Shape;5762;p91"/>
          <p:cNvSpPr txBox="1"/>
          <p:nvPr/>
        </p:nvSpPr>
        <p:spPr>
          <a:xfrm>
            <a:off x="3188100" y="2617700"/>
            <a:ext cx="27678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2000">
                <a:solidFill>
                  <a:srgbClr val="263248"/>
                </a:solidFill>
                <a:latin typeface="Barlow Semi Condensed"/>
                <a:ea typeface="Barlow Semi Condensed"/>
                <a:cs typeface="Barlow Semi Condensed"/>
                <a:sym typeface="Barlow Semi Condensed"/>
              </a:rPr>
              <a:t>Restrict Fraud Benefit</a:t>
            </a:r>
            <a:endParaRPr b="1"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b="1">
              <a:latin typeface="Barlow Semi Condensed"/>
              <a:ea typeface="Barlow Semi Condensed"/>
              <a:cs typeface="Barlow Semi Condensed"/>
              <a:sym typeface="Barlow Semi Condensed"/>
            </a:endParaRPr>
          </a:p>
        </p:txBody>
      </p:sp>
      <p:sp>
        <p:nvSpPr>
          <p:cNvPr id="5763" name="Google Shape;5763;p91"/>
          <p:cNvSpPr txBox="1"/>
          <p:nvPr/>
        </p:nvSpPr>
        <p:spPr>
          <a:xfrm>
            <a:off x="6072000" y="2997013"/>
            <a:ext cx="30000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600">
                <a:solidFill>
                  <a:srgbClr val="263248"/>
                </a:solidFill>
                <a:latin typeface="Barlow Semi Condensed"/>
                <a:ea typeface="Barlow Semi Condensed"/>
                <a:cs typeface="Barlow Semi Condensed"/>
                <a:sym typeface="Barlow Semi Condensed"/>
              </a:rPr>
              <a:t>Include Mitigation Clauses in Identified Potential Fraudsters’ Policies </a:t>
            </a:r>
            <a:endParaRPr sz="1600">
              <a:solidFill>
                <a:srgbClr val="263248"/>
              </a:solidFill>
              <a:latin typeface="Barlow Semi Condensed"/>
              <a:ea typeface="Barlow Semi Condensed"/>
              <a:cs typeface="Barlow Semi Condensed"/>
              <a:sym typeface="Barlow Semi Condensed"/>
            </a:endParaRPr>
          </a:p>
        </p:txBody>
      </p:sp>
      <p:sp>
        <p:nvSpPr>
          <p:cNvPr id="5764" name="Google Shape;5764;p91"/>
          <p:cNvSpPr txBox="1"/>
          <p:nvPr/>
        </p:nvSpPr>
        <p:spPr>
          <a:xfrm>
            <a:off x="6188100" y="2591088"/>
            <a:ext cx="2767800" cy="8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2000">
                <a:solidFill>
                  <a:srgbClr val="263248"/>
                </a:solidFill>
                <a:latin typeface="Barlow Semi Condensed"/>
                <a:ea typeface="Barlow Semi Condensed"/>
                <a:cs typeface="Barlow Semi Condensed"/>
                <a:sym typeface="Barlow Semi Condensed"/>
              </a:rPr>
              <a:t>Clauses</a:t>
            </a:r>
            <a:endParaRPr b="1" sz="2000">
              <a:solidFill>
                <a:srgbClr val="263248"/>
              </a:solidFill>
              <a:latin typeface="Barlow Semi Condensed"/>
              <a:ea typeface="Barlow Semi Condensed"/>
              <a:cs typeface="Barlow Semi Condensed"/>
              <a:sym typeface="Barlow Semi Condensed"/>
            </a:endParaRPr>
          </a:p>
          <a:p>
            <a:pPr indent="0" lvl="0" marL="0" rtl="0" algn="ctr">
              <a:spcBef>
                <a:spcPts val="1000"/>
              </a:spcBef>
              <a:spcAft>
                <a:spcPts val="0"/>
              </a:spcAft>
              <a:buNone/>
            </a:pPr>
            <a:r>
              <a:t/>
            </a:r>
            <a:endParaRPr b="1">
              <a:latin typeface="Barlow Semi Condensed"/>
              <a:ea typeface="Barlow Semi Condensed"/>
              <a:cs typeface="Barlow Semi Condensed"/>
              <a:sym typeface="Barlow Semi Condensed"/>
            </a:endParaRPr>
          </a:p>
        </p:txBody>
      </p:sp>
      <p:sp>
        <p:nvSpPr>
          <p:cNvPr id="5765" name="Google Shape;5765;p91"/>
          <p:cNvSpPr txBox="1"/>
          <p:nvPr/>
        </p:nvSpPr>
        <p:spPr>
          <a:xfrm>
            <a:off x="3298625" y="3911425"/>
            <a:ext cx="5722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263248"/>
                </a:solidFill>
                <a:latin typeface="Barlow Semi Condensed"/>
                <a:ea typeface="Barlow Semi Condensed"/>
                <a:cs typeface="Barlow Semi Condensed"/>
                <a:sym typeface="Barlow Semi Condensed"/>
              </a:rPr>
              <a:t>E.g. Sports &amp; Policyholder Fault Increases Fraud Risk:</a:t>
            </a:r>
            <a:endParaRPr sz="1600" u="sng">
              <a:solidFill>
                <a:srgbClr val="263248"/>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solidFill>
                  <a:srgbClr val="263248"/>
                </a:solidFill>
                <a:latin typeface="Barlow Semi Condensed"/>
                <a:ea typeface="Barlow Semi Condensed"/>
                <a:cs typeface="Barlow Semi Condensed"/>
                <a:sym typeface="Barlow Semi Condensed"/>
              </a:rPr>
              <a:t>Increase Premiums/Decrease Pay-Out/Coverage &amp; Only Third-Party Fault Claims for Sports Cars  </a:t>
            </a:r>
            <a:endParaRPr sz="1600">
              <a:latin typeface="Barlow Semi Condensed"/>
              <a:ea typeface="Barlow Semi Condensed"/>
              <a:cs typeface="Barlow Semi Condensed"/>
              <a:sym typeface="Barlow Semi Condensed"/>
            </a:endParaRPr>
          </a:p>
        </p:txBody>
      </p:sp>
      <p:grpSp>
        <p:nvGrpSpPr>
          <p:cNvPr id="5766" name="Google Shape;5766;p91"/>
          <p:cNvGrpSpPr/>
          <p:nvPr/>
        </p:nvGrpSpPr>
        <p:grpSpPr>
          <a:xfrm>
            <a:off x="7010319" y="1606944"/>
            <a:ext cx="1123379" cy="1103836"/>
            <a:chOff x="-60988625" y="2310475"/>
            <a:chExt cx="316650" cy="311150"/>
          </a:xfrm>
        </p:grpSpPr>
        <p:sp>
          <p:nvSpPr>
            <p:cNvPr id="5767" name="Google Shape;5767;p91"/>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91"/>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91"/>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91"/>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91"/>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91"/>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91"/>
          <p:cNvGrpSpPr/>
          <p:nvPr/>
        </p:nvGrpSpPr>
        <p:grpSpPr>
          <a:xfrm>
            <a:off x="599559" y="3867636"/>
            <a:ext cx="2472405" cy="1212317"/>
            <a:chOff x="2771600" y="526920"/>
            <a:chExt cx="3480300" cy="1145100"/>
          </a:xfrm>
        </p:grpSpPr>
        <p:sp>
          <p:nvSpPr>
            <p:cNvPr id="5774" name="Google Shape;5774;p91"/>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91"/>
            <p:cNvSpPr/>
            <p:nvPr/>
          </p:nvSpPr>
          <p:spPr>
            <a:xfrm>
              <a:off x="2849650" y="606775"/>
              <a:ext cx="3324000" cy="9855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91"/>
          <p:cNvGrpSpPr/>
          <p:nvPr/>
        </p:nvGrpSpPr>
        <p:grpSpPr>
          <a:xfrm>
            <a:off x="1130821" y="1624013"/>
            <a:ext cx="1114562" cy="1069688"/>
            <a:chOff x="2140225" y="2318650"/>
            <a:chExt cx="307975" cy="295600"/>
          </a:xfrm>
        </p:grpSpPr>
        <p:sp>
          <p:nvSpPr>
            <p:cNvPr id="5777" name="Google Shape;5777;p91"/>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91"/>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9" name="Google Shape;5779;p91"/>
          <p:cNvSpPr/>
          <p:nvPr/>
        </p:nvSpPr>
        <p:spPr>
          <a:xfrm>
            <a:off x="4010303" y="1551838"/>
            <a:ext cx="1123389" cy="1110010"/>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91"/>
          <p:cNvSpPr txBox="1"/>
          <p:nvPr/>
        </p:nvSpPr>
        <p:spPr>
          <a:xfrm>
            <a:off x="657662" y="3881331"/>
            <a:ext cx="2356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263248"/>
                </a:solidFill>
                <a:latin typeface="Barlow Semi Condensed"/>
                <a:ea typeface="Barlow Semi Condensed"/>
                <a:cs typeface="Barlow Semi Condensed"/>
                <a:sym typeface="Barlow Semi Condensed"/>
              </a:rPr>
              <a:t>E.g. Decline Policy </a:t>
            </a:r>
            <a:r>
              <a:rPr lang="en" sz="1600">
                <a:solidFill>
                  <a:srgbClr val="263248"/>
                </a:solidFill>
                <a:latin typeface="Barlow Semi Condensed"/>
                <a:ea typeface="Barlow Semi Condensed"/>
                <a:cs typeface="Barlow Semi Condensed"/>
                <a:sym typeface="Barlow Semi Condensed"/>
              </a:rPr>
              <a:t>Purchase by Customers who fulfill all demographics of fraudsters</a:t>
            </a:r>
            <a:endParaRPr sz="1600">
              <a:solidFill>
                <a:srgbClr val="263248"/>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solidFill>
                  <a:srgbClr val="263248"/>
                </a:solidFill>
                <a:latin typeface="Barlow Semi Condensed"/>
                <a:ea typeface="Barlow Semi Condensed"/>
                <a:cs typeface="Barlow Semi Condensed"/>
                <a:sym typeface="Barlow Semi Condensed"/>
              </a:rPr>
              <a:t> </a:t>
            </a:r>
            <a:endParaRPr sz="1600">
              <a:latin typeface="Barlow Semi Condensed"/>
              <a:ea typeface="Barlow Semi Condensed"/>
              <a:cs typeface="Barlow Semi Condensed"/>
              <a:sym typeface="Barlow Semi Condensed"/>
            </a:endParaRPr>
          </a:p>
        </p:txBody>
      </p:sp>
      <p:sp>
        <p:nvSpPr>
          <p:cNvPr id="5781" name="Google Shape;5781;p91"/>
          <p:cNvSpPr txBox="1"/>
          <p:nvPr>
            <p:ph idx="4294967295" type="subTitle"/>
          </p:nvPr>
        </p:nvSpPr>
        <p:spPr>
          <a:xfrm>
            <a:off x="7637804" y="46959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Yeo Galvin</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9"/>
                                        </p:tgtEl>
                                        <p:attrNameLst>
                                          <p:attrName>style.visibility</p:attrName>
                                        </p:attrNameLst>
                                      </p:cBhvr>
                                      <p:to>
                                        <p:strVal val="visible"/>
                                      </p:to>
                                    </p:set>
                                    <p:animEffect filter="fade" transition="in">
                                      <p:cBhvr>
                                        <p:cTn dur="1000"/>
                                        <p:tgtEl>
                                          <p:spTgt spid="5759"/>
                                        </p:tgtEl>
                                      </p:cBhvr>
                                    </p:animEffect>
                                  </p:childTnLst>
                                </p:cTn>
                              </p:par>
                              <p:par>
                                <p:cTn fill="hold" nodeType="withEffect" presetClass="entr" presetID="10" presetSubtype="0">
                                  <p:stCondLst>
                                    <p:cond delay="0"/>
                                  </p:stCondLst>
                                  <p:childTnLst>
                                    <p:set>
                                      <p:cBhvr>
                                        <p:cTn dur="1" fill="hold">
                                          <p:stCondLst>
                                            <p:cond delay="0"/>
                                          </p:stCondLst>
                                        </p:cTn>
                                        <p:tgtEl>
                                          <p:spTgt spid="5761"/>
                                        </p:tgtEl>
                                        <p:attrNameLst>
                                          <p:attrName>style.visibility</p:attrName>
                                        </p:attrNameLst>
                                      </p:cBhvr>
                                      <p:to>
                                        <p:strVal val="visible"/>
                                      </p:to>
                                    </p:set>
                                    <p:animEffect filter="fade" transition="in">
                                      <p:cBhvr>
                                        <p:cTn dur="1000"/>
                                        <p:tgtEl>
                                          <p:spTgt spid="5761"/>
                                        </p:tgtEl>
                                      </p:cBhvr>
                                    </p:animEffect>
                                  </p:childTnLst>
                                </p:cTn>
                              </p:par>
                              <p:par>
                                <p:cTn fill="hold" nodeType="withEffect" presetClass="entr" presetID="10" presetSubtype="0">
                                  <p:stCondLst>
                                    <p:cond delay="0"/>
                                  </p:stCondLst>
                                  <p:childTnLst>
                                    <p:set>
                                      <p:cBhvr>
                                        <p:cTn dur="1" fill="hold">
                                          <p:stCondLst>
                                            <p:cond delay="0"/>
                                          </p:stCondLst>
                                        </p:cTn>
                                        <p:tgtEl>
                                          <p:spTgt spid="5776"/>
                                        </p:tgtEl>
                                        <p:attrNameLst>
                                          <p:attrName>style.visibility</p:attrName>
                                        </p:attrNameLst>
                                      </p:cBhvr>
                                      <p:to>
                                        <p:strVal val="visible"/>
                                      </p:to>
                                    </p:set>
                                    <p:animEffect filter="fade" transition="in">
                                      <p:cBhvr>
                                        <p:cTn dur="1000"/>
                                        <p:tgtEl>
                                          <p:spTgt spid="5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3"/>
                                        </p:tgtEl>
                                        <p:attrNameLst>
                                          <p:attrName>style.visibility</p:attrName>
                                        </p:attrNameLst>
                                      </p:cBhvr>
                                      <p:to>
                                        <p:strVal val="visible"/>
                                      </p:to>
                                    </p:set>
                                    <p:animEffect filter="fade" transition="in">
                                      <p:cBhvr>
                                        <p:cTn dur="1000"/>
                                        <p:tgtEl>
                                          <p:spTgt spid="5773"/>
                                        </p:tgtEl>
                                      </p:cBhvr>
                                    </p:animEffect>
                                  </p:childTnLst>
                                </p:cTn>
                              </p:par>
                              <p:par>
                                <p:cTn fill="hold" nodeType="withEffect" presetClass="entr" presetID="10" presetSubtype="0">
                                  <p:stCondLst>
                                    <p:cond delay="0"/>
                                  </p:stCondLst>
                                  <p:childTnLst>
                                    <p:set>
                                      <p:cBhvr>
                                        <p:cTn dur="1" fill="hold">
                                          <p:stCondLst>
                                            <p:cond delay="0"/>
                                          </p:stCondLst>
                                        </p:cTn>
                                        <p:tgtEl>
                                          <p:spTgt spid="5780"/>
                                        </p:tgtEl>
                                        <p:attrNameLst>
                                          <p:attrName>style.visibility</p:attrName>
                                        </p:attrNameLst>
                                      </p:cBhvr>
                                      <p:to>
                                        <p:strVal val="visible"/>
                                      </p:to>
                                    </p:set>
                                    <p:animEffect filter="fade" transition="in">
                                      <p:cBhvr>
                                        <p:cTn dur="1000"/>
                                        <p:tgtEl>
                                          <p:spTgt spid="5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0"/>
                                        </p:tgtEl>
                                        <p:attrNameLst>
                                          <p:attrName>style.visibility</p:attrName>
                                        </p:attrNameLst>
                                      </p:cBhvr>
                                      <p:to>
                                        <p:strVal val="visible"/>
                                      </p:to>
                                    </p:set>
                                    <p:animEffect filter="fade" transition="in">
                                      <p:cBhvr>
                                        <p:cTn dur="1000"/>
                                        <p:tgtEl>
                                          <p:spTgt spid="5760"/>
                                        </p:tgtEl>
                                      </p:cBhvr>
                                    </p:animEffect>
                                  </p:childTnLst>
                                </p:cTn>
                              </p:par>
                              <p:par>
                                <p:cTn fill="hold" nodeType="withEffect" presetClass="entr" presetID="10" presetSubtype="0">
                                  <p:stCondLst>
                                    <p:cond delay="0"/>
                                  </p:stCondLst>
                                  <p:childTnLst>
                                    <p:set>
                                      <p:cBhvr>
                                        <p:cTn dur="1" fill="hold">
                                          <p:stCondLst>
                                            <p:cond delay="0"/>
                                          </p:stCondLst>
                                        </p:cTn>
                                        <p:tgtEl>
                                          <p:spTgt spid="5762"/>
                                        </p:tgtEl>
                                        <p:attrNameLst>
                                          <p:attrName>style.visibility</p:attrName>
                                        </p:attrNameLst>
                                      </p:cBhvr>
                                      <p:to>
                                        <p:strVal val="visible"/>
                                      </p:to>
                                    </p:set>
                                    <p:animEffect filter="fade" transition="in">
                                      <p:cBhvr>
                                        <p:cTn dur="1000"/>
                                        <p:tgtEl>
                                          <p:spTgt spid="5762"/>
                                        </p:tgtEl>
                                      </p:cBhvr>
                                    </p:animEffect>
                                  </p:childTnLst>
                                </p:cTn>
                              </p:par>
                              <p:par>
                                <p:cTn fill="hold" nodeType="withEffect" presetClass="entr" presetID="10" presetSubtype="0">
                                  <p:stCondLst>
                                    <p:cond delay="0"/>
                                  </p:stCondLst>
                                  <p:childTnLst>
                                    <p:set>
                                      <p:cBhvr>
                                        <p:cTn dur="1" fill="hold">
                                          <p:stCondLst>
                                            <p:cond delay="0"/>
                                          </p:stCondLst>
                                        </p:cTn>
                                        <p:tgtEl>
                                          <p:spTgt spid="5779"/>
                                        </p:tgtEl>
                                        <p:attrNameLst>
                                          <p:attrName>style.visibility</p:attrName>
                                        </p:attrNameLst>
                                      </p:cBhvr>
                                      <p:to>
                                        <p:strVal val="visible"/>
                                      </p:to>
                                    </p:set>
                                    <p:animEffect filter="fade" transition="in">
                                      <p:cBhvr>
                                        <p:cTn dur="1000"/>
                                        <p:tgtEl>
                                          <p:spTgt spid="5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3"/>
                                        </p:tgtEl>
                                        <p:attrNameLst>
                                          <p:attrName>style.visibility</p:attrName>
                                        </p:attrNameLst>
                                      </p:cBhvr>
                                      <p:to>
                                        <p:strVal val="visible"/>
                                      </p:to>
                                    </p:set>
                                    <p:animEffect filter="fade" transition="in">
                                      <p:cBhvr>
                                        <p:cTn dur="1000"/>
                                        <p:tgtEl>
                                          <p:spTgt spid="5763"/>
                                        </p:tgtEl>
                                      </p:cBhvr>
                                    </p:animEffect>
                                  </p:childTnLst>
                                </p:cTn>
                              </p:par>
                              <p:par>
                                <p:cTn fill="hold" nodeType="withEffect" presetClass="entr" presetID="10" presetSubtype="0">
                                  <p:stCondLst>
                                    <p:cond delay="0"/>
                                  </p:stCondLst>
                                  <p:childTnLst>
                                    <p:set>
                                      <p:cBhvr>
                                        <p:cTn dur="1" fill="hold">
                                          <p:stCondLst>
                                            <p:cond delay="0"/>
                                          </p:stCondLst>
                                        </p:cTn>
                                        <p:tgtEl>
                                          <p:spTgt spid="5764"/>
                                        </p:tgtEl>
                                        <p:attrNameLst>
                                          <p:attrName>style.visibility</p:attrName>
                                        </p:attrNameLst>
                                      </p:cBhvr>
                                      <p:to>
                                        <p:strVal val="visible"/>
                                      </p:to>
                                    </p:set>
                                    <p:animEffect filter="fade" transition="in">
                                      <p:cBhvr>
                                        <p:cTn dur="1000"/>
                                        <p:tgtEl>
                                          <p:spTgt spid="5764"/>
                                        </p:tgtEl>
                                      </p:cBhvr>
                                    </p:animEffect>
                                  </p:childTnLst>
                                </p:cTn>
                              </p:par>
                              <p:par>
                                <p:cTn fill="hold" nodeType="withEffect" presetClass="entr" presetID="10" presetSubtype="0">
                                  <p:stCondLst>
                                    <p:cond delay="0"/>
                                  </p:stCondLst>
                                  <p:childTnLst>
                                    <p:set>
                                      <p:cBhvr>
                                        <p:cTn dur="1" fill="hold">
                                          <p:stCondLst>
                                            <p:cond delay="0"/>
                                          </p:stCondLst>
                                        </p:cTn>
                                        <p:tgtEl>
                                          <p:spTgt spid="5766"/>
                                        </p:tgtEl>
                                        <p:attrNameLst>
                                          <p:attrName>style.visibility</p:attrName>
                                        </p:attrNameLst>
                                      </p:cBhvr>
                                      <p:to>
                                        <p:strVal val="visible"/>
                                      </p:to>
                                    </p:set>
                                    <p:animEffect filter="fade" transition="in">
                                      <p:cBhvr>
                                        <p:cTn dur="1000"/>
                                        <p:tgtEl>
                                          <p:spTgt spid="5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2"/>
                                        </p:tgtEl>
                                        <p:attrNameLst>
                                          <p:attrName>style.visibility</p:attrName>
                                        </p:attrNameLst>
                                      </p:cBhvr>
                                      <p:to>
                                        <p:strVal val="visible"/>
                                      </p:to>
                                    </p:set>
                                    <p:animEffect filter="fade" transition="in">
                                      <p:cBhvr>
                                        <p:cTn dur="1000"/>
                                        <p:tgtEl>
                                          <p:spTgt spid="5532"/>
                                        </p:tgtEl>
                                      </p:cBhvr>
                                    </p:animEffect>
                                  </p:childTnLst>
                                </p:cTn>
                              </p:par>
                              <p:par>
                                <p:cTn fill="hold" nodeType="withEffect" presetClass="entr" presetID="10" presetSubtype="0">
                                  <p:stCondLst>
                                    <p:cond delay="0"/>
                                  </p:stCondLst>
                                  <p:childTnLst>
                                    <p:set>
                                      <p:cBhvr>
                                        <p:cTn dur="1" fill="hold">
                                          <p:stCondLst>
                                            <p:cond delay="0"/>
                                          </p:stCondLst>
                                        </p:cTn>
                                        <p:tgtEl>
                                          <p:spTgt spid="5765"/>
                                        </p:tgtEl>
                                        <p:attrNameLst>
                                          <p:attrName>style.visibility</p:attrName>
                                        </p:attrNameLst>
                                      </p:cBhvr>
                                      <p:to>
                                        <p:strVal val="visible"/>
                                      </p:to>
                                    </p:set>
                                    <p:animEffect filter="fade" transition="in">
                                      <p:cBhvr>
                                        <p:cTn dur="1000"/>
                                        <p:tgtEl>
                                          <p:spTgt spid="5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38"/>
          <p:cNvSpPr/>
          <p:nvPr/>
        </p:nvSpPr>
        <p:spPr>
          <a:xfrm>
            <a:off x="1078275" y="272675"/>
            <a:ext cx="7126500" cy="63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Fjalla One"/>
                <a:ea typeface="Fjalla One"/>
                <a:cs typeface="Fjalla One"/>
                <a:sym typeface="Fjalla One"/>
              </a:rPr>
              <a:t>Business Problem</a:t>
            </a:r>
            <a:endParaRPr sz="3000">
              <a:latin typeface="Fjalla One"/>
              <a:ea typeface="Fjalla One"/>
              <a:cs typeface="Fjalla One"/>
              <a:sym typeface="Fjalla One"/>
            </a:endParaRPr>
          </a:p>
        </p:txBody>
      </p:sp>
      <p:sp>
        <p:nvSpPr>
          <p:cNvPr id="2197" name="Google Shape;2197;p38"/>
          <p:cNvSpPr/>
          <p:nvPr/>
        </p:nvSpPr>
        <p:spPr>
          <a:xfrm>
            <a:off x="1844100" y="1345900"/>
            <a:ext cx="2912700" cy="11154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arlow Semi Condensed"/>
                <a:ea typeface="Barlow Semi Condensed"/>
                <a:cs typeface="Barlow Semi Condensed"/>
                <a:sym typeface="Barlow Semi Condensed"/>
              </a:rPr>
              <a:t>Need for companies to detect fraudulent claims accurately</a:t>
            </a:r>
            <a:endParaRPr sz="1800">
              <a:latin typeface="Barlow Semi Condensed"/>
              <a:ea typeface="Barlow Semi Condensed"/>
              <a:cs typeface="Barlow Semi Condensed"/>
              <a:sym typeface="Barlow Semi Condensed"/>
            </a:endParaRPr>
          </a:p>
        </p:txBody>
      </p:sp>
      <p:sp>
        <p:nvSpPr>
          <p:cNvPr id="2198" name="Google Shape;2198;p38"/>
          <p:cNvSpPr/>
          <p:nvPr/>
        </p:nvSpPr>
        <p:spPr>
          <a:xfrm>
            <a:off x="4526250" y="1370875"/>
            <a:ext cx="2912700" cy="11154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arlow Semi Condensed"/>
                <a:ea typeface="Barlow Semi Condensed"/>
                <a:cs typeface="Barlow Semi Condensed"/>
                <a:sym typeface="Barlow Semi Condensed"/>
              </a:rPr>
              <a:t>Cost of pursuing fraudulent claims are high</a:t>
            </a:r>
            <a:endParaRPr sz="1800">
              <a:latin typeface="Barlow Semi Condensed"/>
              <a:ea typeface="Barlow Semi Condensed"/>
              <a:cs typeface="Barlow Semi Condensed"/>
              <a:sym typeface="Barlow Semi Condensed"/>
            </a:endParaRPr>
          </a:p>
        </p:txBody>
      </p:sp>
      <p:pic>
        <p:nvPicPr>
          <p:cNvPr id="2199" name="Google Shape;2199;p38"/>
          <p:cNvPicPr preferRelativeResize="0"/>
          <p:nvPr/>
        </p:nvPicPr>
        <p:blipFill>
          <a:blip r:embed="rId3">
            <a:alphaModFix/>
          </a:blip>
          <a:stretch>
            <a:fillRect/>
          </a:stretch>
        </p:blipFill>
        <p:spPr>
          <a:xfrm>
            <a:off x="1318100" y="1902452"/>
            <a:ext cx="854525" cy="854525"/>
          </a:xfrm>
          <a:prstGeom prst="rect">
            <a:avLst/>
          </a:prstGeom>
          <a:noFill/>
          <a:ln>
            <a:noFill/>
          </a:ln>
        </p:spPr>
      </p:pic>
      <p:pic>
        <p:nvPicPr>
          <p:cNvPr id="2200" name="Google Shape;2200;p38"/>
          <p:cNvPicPr preferRelativeResize="0"/>
          <p:nvPr/>
        </p:nvPicPr>
        <p:blipFill>
          <a:blip r:embed="rId4">
            <a:alphaModFix/>
          </a:blip>
          <a:stretch>
            <a:fillRect/>
          </a:stretch>
        </p:blipFill>
        <p:spPr>
          <a:xfrm>
            <a:off x="7065225" y="1265613"/>
            <a:ext cx="904525" cy="904525"/>
          </a:xfrm>
          <a:prstGeom prst="rect">
            <a:avLst/>
          </a:prstGeom>
          <a:noFill/>
          <a:ln>
            <a:noFill/>
          </a:ln>
        </p:spPr>
      </p:pic>
      <p:sp>
        <p:nvSpPr>
          <p:cNvPr id="2201" name="Google Shape;2201;p38"/>
          <p:cNvSpPr/>
          <p:nvPr/>
        </p:nvSpPr>
        <p:spPr>
          <a:xfrm>
            <a:off x="2533200" y="2935525"/>
            <a:ext cx="4077600" cy="694200"/>
          </a:xfrm>
          <a:prstGeom prst="roundRect">
            <a:avLst>
              <a:gd fmla="val 16667" name="adj"/>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Barlow Semi Condensed"/>
                <a:ea typeface="Barlow Semi Condensed"/>
                <a:cs typeface="Barlow Semi Condensed"/>
                <a:sym typeface="Barlow Semi Condensed"/>
              </a:rPr>
              <a:t>Reputational Damage</a:t>
            </a:r>
            <a:endParaRPr sz="1700">
              <a:latin typeface="Barlow Semi Condensed"/>
              <a:ea typeface="Barlow Semi Condensed"/>
              <a:cs typeface="Barlow Semi Condensed"/>
              <a:sym typeface="Barlow Semi Condensed"/>
            </a:endParaRPr>
          </a:p>
        </p:txBody>
      </p:sp>
      <p:pic>
        <p:nvPicPr>
          <p:cNvPr id="2202" name="Google Shape;2202;p38"/>
          <p:cNvPicPr preferRelativeResize="0"/>
          <p:nvPr/>
        </p:nvPicPr>
        <p:blipFill>
          <a:blip r:embed="rId5">
            <a:alphaModFix/>
          </a:blip>
          <a:stretch>
            <a:fillRect/>
          </a:stretch>
        </p:blipFill>
        <p:spPr>
          <a:xfrm>
            <a:off x="6943075" y="2851368"/>
            <a:ext cx="854525" cy="854556"/>
          </a:xfrm>
          <a:prstGeom prst="rect">
            <a:avLst/>
          </a:prstGeom>
          <a:noFill/>
          <a:ln>
            <a:noFill/>
          </a:ln>
        </p:spPr>
      </p:pic>
      <p:sp>
        <p:nvSpPr>
          <p:cNvPr id="2203" name="Google Shape;2203;p38"/>
          <p:cNvSpPr/>
          <p:nvPr/>
        </p:nvSpPr>
        <p:spPr>
          <a:xfrm>
            <a:off x="4602450" y="3770325"/>
            <a:ext cx="2008500" cy="1032900"/>
          </a:xfrm>
          <a:prstGeom prst="roundRect">
            <a:avLst>
              <a:gd fmla="val 16667" name="adj"/>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Barlow Semi Condensed"/>
                <a:ea typeface="Barlow Semi Condensed"/>
                <a:cs typeface="Barlow Semi Condensed"/>
                <a:sym typeface="Barlow Semi Condensed"/>
              </a:rPr>
              <a:t>Uncertainty of winning litigation cases</a:t>
            </a:r>
            <a:endParaRPr sz="1700">
              <a:latin typeface="Barlow Semi Condensed"/>
              <a:ea typeface="Barlow Semi Condensed"/>
              <a:cs typeface="Barlow Semi Condensed"/>
              <a:sym typeface="Barlow Semi Condensed"/>
            </a:endParaRPr>
          </a:p>
        </p:txBody>
      </p:sp>
      <p:pic>
        <p:nvPicPr>
          <p:cNvPr id="2204" name="Google Shape;2204;p38"/>
          <p:cNvPicPr preferRelativeResize="0"/>
          <p:nvPr/>
        </p:nvPicPr>
        <p:blipFill>
          <a:blip r:embed="rId6">
            <a:alphaModFix/>
          </a:blip>
          <a:stretch>
            <a:fillRect/>
          </a:stretch>
        </p:blipFill>
        <p:spPr>
          <a:xfrm>
            <a:off x="6509400" y="4231375"/>
            <a:ext cx="632100" cy="632100"/>
          </a:xfrm>
          <a:prstGeom prst="rect">
            <a:avLst/>
          </a:prstGeom>
          <a:noFill/>
          <a:ln>
            <a:noFill/>
          </a:ln>
        </p:spPr>
      </p:pic>
      <p:sp>
        <p:nvSpPr>
          <p:cNvPr id="2205" name="Google Shape;2205;p38"/>
          <p:cNvSpPr/>
          <p:nvPr/>
        </p:nvSpPr>
        <p:spPr>
          <a:xfrm>
            <a:off x="2533200" y="3770325"/>
            <a:ext cx="1916700" cy="1032900"/>
          </a:xfrm>
          <a:prstGeom prst="roundRect">
            <a:avLst>
              <a:gd fmla="val 16667" name="adj"/>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Barlow Semi Condensed"/>
                <a:ea typeface="Barlow Semi Condensed"/>
                <a:cs typeface="Barlow Semi Condensed"/>
                <a:sym typeface="Barlow Semi Condensed"/>
              </a:rPr>
              <a:t>Inability to prevent fraud </a:t>
            </a:r>
            <a:endParaRPr sz="1700">
              <a:latin typeface="Barlow Semi Condensed"/>
              <a:ea typeface="Barlow Semi Condensed"/>
              <a:cs typeface="Barlow Semi Condensed"/>
              <a:sym typeface="Barlow Semi Condensed"/>
            </a:endParaRPr>
          </a:p>
        </p:txBody>
      </p:sp>
      <p:pic>
        <p:nvPicPr>
          <p:cNvPr id="2206" name="Google Shape;2206;p38"/>
          <p:cNvPicPr preferRelativeResize="0"/>
          <p:nvPr/>
        </p:nvPicPr>
        <p:blipFill>
          <a:blip r:embed="rId7">
            <a:alphaModFix/>
          </a:blip>
          <a:stretch>
            <a:fillRect/>
          </a:stretch>
        </p:blipFill>
        <p:spPr>
          <a:xfrm>
            <a:off x="1673000" y="3507525"/>
            <a:ext cx="773450" cy="773450"/>
          </a:xfrm>
          <a:prstGeom prst="rect">
            <a:avLst/>
          </a:prstGeom>
          <a:noFill/>
          <a:ln>
            <a:noFill/>
          </a:ln>
        </p:spPr>
      </p:pic>
      <p:sp>
        <p:nvSpPr>
          <p:cNvPr id="2207" name="Google Shape;2207;p38"/>
          <p:cNvSpPr txBox="1"/>
          <p:nvPr>
            <p:ph idx="4294967295" type="subTitle"/>
          </p:nvPr>
        </p:nvSpPr>
        <p:spPr>
          <a:xfrm>
            <a:off x="7879204" y="4675755"/>
            <a:ext cx="12648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Ananya Balehithlu</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1"/>
                                        </p:tgtEl>
                                        <p:attrNameLst>
                                          <p:attrName>style.visibility</p:attrName>
                                        </p:attrNameLst>
                                      </p:cBhvr>
                                      <p:to>
                                        <p:strVal val="visible"/>
                                      </p:to>
                                    </p:set>
                                    <p:animEffect filter="fade" transition="in">
                                      <p:cBhvr>
                                        <p:cTn dur="1000"/>
                                        <p:tgtEl>
                                          <p:spTgt spid="2201"/>
                                        </p:tgtEl>
                                      </p:cBhvr>
                                    </p:animEffect>
                                  </p:childTnLst>
                                </p:cTn>
                              </p:par>
                              <p:par>
                                <p:cTn fill="hold" nodeType="withEffect" presetClass="entr" presetID="10" presetSubtype="0">
                                  <p:stCondLst>
                                    <p:cond delay="0"/>
                                  </p:stCondLst>
                                  <p:childTnLst>
                                    <p:set>
                                      <p:cBhvr>
                                        <p:cTn dur="1" fill="hold">
                                          <p:stCondLst>
                                            <p:cond delay="0"/>
                                          </p:stCondLst>
                                        </p:cTn>
                                        <p:tgtEl>
                                          <p:spTgt spid="2202"/>
                                        </p:tgtEl>
                                        <p:attrNameLst>
                                          <p:attrName>style.visibility</p:attrName>
                                        </p:attrNameLst>
                                      </p:cBhvr>
                                      <p:to>
                                        <p:strVal val="visible"/>
                                      </p:to>
                                    </p:set>
                                    <p:animEffect filter="fade" transition="in">
                                      <p:cBhvr>
                                        <p:cTn dur="1000"/>
                                        <p:tgtEl>
                                          <p:spTgt spid="2202"/>
                                        </p:tgtEl>
                                      </p:cBhvr>
                                    </p:animEffect>
                                  </p:childTnLst>
                                </p:cTn>
                              </p:par>
                              <p:par>
                                <p:cTn fill="hold" nodeType="withEffect" presetClass="entr" presetID="10" presetSubtype="0">
                                  <p:stCondLst>
                                    <p:cond delay="0"/>
                                  </p:stCondLst>
                                  <p:childTnLst>
                                    <p:set>
                                      <p:cBhvr>
                                        <p:cTn dur="1" fill="hold">
                                          <p:stCondLst>
                                            <p:cond delay="0"/>
                                          </p:stCondLst>
                                        </p:cTn>
                                        <p:tgtEl>
                                          <p:spTgt spid="2203"/>
                                        </p:tgtEl>
                                        <p:attrNameLst>
                                          <p:attrName>style.visibility</p:attrName>
                                        </p:attrNameLst>
                                      </p:cBhvr>
                                      <p:to>
                                        <p:strVal val="visible"/>
                                      </p:to>
                                    </p:set>
                                    <p:animEffect filter="fade" transition="in">
                                      <p:cBhvr>
                                        <p:cTn dur="1000"/>
                                        <p:tgtEl>
                                          <p:spTgt spid="2203"/>
                                        </p:tgtEl>
                                      </p:cBhvr>
                                    </p:animEffect>
                                  </p:childTnLst>
                                </p:cTn>
                              </p:par>
                              <p:par>
                                <p:cTn fill="hold" nodeType="withEffect" presetClass="entr" presetID="10" presetSubtype="0">
                                  <p:stCondLst>
                                    <p:cond delay="0"/>
                                  </p:stCondLst>
                                  <p:childTnLst>
                                    <p:set>
                                      <p:cBhvr>
                                        <p:cTn dur="1" fill="hold">
                                          <p:stCondLst>
                                            <p:cond delay="0"/>
                                          </p:stCondLst>
                                        </p:cTn>
                                        <p:tgtEl>
                                          <p:spTgt spid="2204"/>
                                        </p:tgtEl>
                                        <p:attrNameLst>
                                          <p:attrName>style.visibility</p:attrName>
                                        </p:attrNameLst>
                                      </p:cBhvr>
                                      <p:to>
                                        <p:strVal val="visible"/>
                                      </p:to>
                                    </p:set>
                                    <p:animEffect filter="fade" transition="in">
                                      <p:cBhvr>
                                        <p:cTn dur="1000"/>
                                        <p:tgtEl>
                                          <p:spTgt spid="2204"/>
                                        </p:tgtEl>
                                      </p:cBhvr>
                                    </p:animEffect>
                                  </p:childTnLst>
                                </p:cTn>
                              </p:par>
                              <p:par>
                                <p:cTn fill="hold" nodeType="withEffect" presetClass="entr" presetID="10" presetSubtype="0">
                                  <p:stCondLst>
                                    <p:cond delay="0"/>
                                  </p:stCondLst>
                                  <p:childTnLst>
                                    <p:set>
                                      <p:cBhvr>
                                        <p:cTn dur="1" fill="hold">
                                          <p:stCondLst>
                                            <p:cond delay="0"/>
                                          </p:stCondLst>
                                        </p:cTn>
                                        <p:tgtEl>
                                          <p:spTgt spid="2205"/>
                                        </p:tgtEl>
                                        <p:attrNameLst>
                                          <p:attrName>style.visibility</p:attrName>
                                        </p:attrNameLst>
                                      </p:cBhvr>
                                      <p:to>
                                        <p:strVal val="visible"/>
                                      </p:to>
                                    </p:set>
                                    <p:animEffect filter="fade" transition="in">
                                      <p:cBhvr>
                                        <p:cTn dur="1000"/>
                                        <p:tgtEl>
                                          <p:spTgt spid="2205"/>
                                        </p:tgtEl>
                                      </p:cBhvr>
                                    </p:animEffect>
                                  </p:childTnLst>
                                </p:cTn>
                              </p:par>
                              <p:par>
                                <p:cTn fill="hold" nodeType="withEffect" presetClass="entr" presetID="10" presetSubtype="0">
                                  <p:stCondLst>
                                    <p:cond delay="0"/>
                                  </p:stCondLst>
                                  <p:childTnLst>
                                    <p:set>
                                      <p:cBhvr>
                                        <p:cTn dur="1" fill="hold">
                                          <p:stCondLst>
                                            <p:cond delay="0"/>
                                          </p:stCondLst>
                                        </p:cTn>
                                        <p:tgtEl>
                                          <p:spTgt spid="2206"/>
                                        </p:tgtEl>
                                        <p:attrNameLst>
                                          <p:attrName>style.visibility</p:attrName>
                                        </p:attrNameLst>
                                      </p:cBhvr>
                                      <p:to>
                                        <p:strVal val="visible"/>
                                      </p:to>
                                    </p:set>
                                    <p:animEffect filter="fade" transition="in">
                                      <p:cBhvr>
                                        <p:cTn dur="1000"/>
                                        <p:tgtEl>
                                          <p:spTgt spid="2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5" name="Shape 5785"/>
        <p:cNvGrpSpPr/>
        <p:nvPr/>
      </p:nvGrpSpPr>
      <p:grpSpPr>
        <a:xfrm>
          <a:off x="0" y="0"/>
          <a:ext cx="0" cy="0"/>
          <a:chOff x="0" y="0"/>
          <a:chExt cx="0" cy="0"/>
        </a:xfrm>
      </p:grpSpPr>
      <p:sp>
        <p:nvSpPr>
          <p:cNvPr id="5786" name="Google Shape;5786;p92"/>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Conclusion</a:t>
            </a:r>
            <a:r>
              <a:rPr lang="en" sz="5000"/>
              <a:t> </a:t>
            </a:r>
            <a:endParaRPr sz="5000"/>
          </a:p>
        </p:txBody>
      </p:sp>
      <p:sp>
        <p:nvSpPr>
          <p:cNvPr id="5787" name="Google Shape;5787;p92"/>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Yeo Galvin</a:t>
            </a:r>
            <a:endParaRPr sz="2300">
              <a:solidFill>
                <a:schemeClr val="accen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1" name="Shape 5791"/>
        <p:cNvGrpSpPr/>
        <p:nvPr/>
      </p:nvGrpSpPr>
      <p:grpSpPr>
        <a:xfrm>
          <a:off x="0" y="0"/>
          <a:ext cx="0" cy="0"/>
          <a:chOff x="0" y="0"/>
          <a:chExt cx="0" cy="0"/>
        </a:xfrm>
      </p:grpSpPr>
      <p:sp>
        <p:nvSpPr>
          <p:cNvPr id="5792" name="Google Shape;5792;p9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793" name="Google Shape;5793;p93"/>
          <p:cNvSpPr txBox="1"/>
          <p:nvPr>
            <p:ph idx="1" type="body"/>
          </p:nvPr>
        </p:nvSpPr>
        <p:spPr>
          <a:xfrm>
            <a:off x="714650" y="1152150"/>
            <a:ext cx="7705500" cy="3529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Machine Learning Effective, Efficient, Versatile</a:t>
            </a:r>
            <a:endParaRPr sz="1900"/>
          </a:p>
          <a:p>
            <a:pPr indent="-349250" lvl="0" marL="457200" rtl="0" algn="l">
              <a:spcBef>
                <a:spcPts val="0"/>
              </a:spcBef>
              <a:spcAft>
                <a:spcPts val="0"/>
              </a:spcAft>
              <a:buSzPts val="1900"/>
              <a:buChar char="●"/>
            </a:pPr>
            <a:r>
              <a:rPr lang="en" sz="1900"/>
              <a:t>Allow DAI to:</a:t>
            </a:r>
            <a:endParaRPr sz="1900"/>
          </a:p>
          <a:p>
            <a:pPr indent="-349250" lvl="1" marL="914400" rtl="0" algn="l">
              <a:spcBef>
                <a:spcPts val="0"/>
              </a:spcBef>
              <a:spcAft>
                <a:spcPts val="0"/>
              </a:spcAft>
              <a:buSzPts val="1900"/>
              <a:buChar char="○"/>
            </a:pPr>
            <a:r>
              <a:rPr lang="en" sz="1900"/>
              <a:t>Detect Fraud With Precision</a:t>
            </a:r>
            <a:endParaRPr sz="1900"/>
          </a:p>
          <a:p>
            <a:pPr indent="-349250" lvl="1" marL="914400" rtl="0" algn="l">
              <a:spcBef>
                <a:spcPts val="0"/>
              </a:spcBef>
              <a:spcAft>
                <a:spcPts val="0"/>
              </a:spcAft>
              <a:buSzPts val="1900"/>
              <a:buChar char="○"/>
            </a:pPr>
            <a:r>
              <a:rPr lang="en" sz="1900"/>
              <a:t>Decrease Reliance on GIA</a:t>
            </a:r>
            <a:endParaRPr sz="1900"/>
          </a:p>
          <a:p>
            <a:pPr indent="-349250" lvl="1" marL="914400" rtl="0" algn="l">
              <a:spcBef>
                <a:spcPts val="0"/>
              </a:spcBef>
              <a:spcAft>
                <a:spcPts val="0"/>
              </a:spcAft>
              <a:buSzPts val="1900"/>
              <a:buChar char="○"/>
            </a:pPr>
            <a:r>
              <a:rPr lang="en" sz="1900"/>
              <a:t>Increased Efficiency</a:t>
            </a:r>
            <a:endParaRPr sz="1900"/>
          </a:p>
          <a:p>
            <a:pPr indent="-349250" lvl="1" marL="914400" rtl="0" algn="l">
              <a:spcBef>
                <a:spcPts val="0"/>
              </a:spcBef>
              <a:spcAft>
                <a:spcPts val="0"/>
              </a:spcAft>
              <a:buSzPts val="1900"/>
              <a:buChar char="○"/>
            </a:pPr>
            <a:r>
              <a:rPr lang="en" sz="1900"/>
              <a:t>Lower Cost</a:t>
            </a:r>
            <a:endParaRPr sz="1900"/>
          </a:p>
          <a:p>
            <a:pPr indent="-349250" lvl="0" marL="457200" rtl="0" algn="l">
              <a:spcBef>
                <a:spcPts val="0"/>
              </a:spcBef>
              <a:spcAft>
                <a:spcPts val="0"/>
              </a:spcAft>
              <a:buSzPts val="1900"/>
              <a:buChar char="●"/>
            </a:pPr>
            <a:r>
              <a:rPr lang="en" sz="1900"/>
              <a:t>Significant Benefits to the Fraud Detection Process, DAI and Overall Insurance Industry</a:t>
            </a:r>
            <a:endParaRPr sz="1900"/>
          </a:p>
          <a:p>
            <a:pPr indent="0" lvl="0" marL="0" rtl="0" algn="l">
              <a:spcBef>
                <a:spcPts val="0"/>
              </a:spcBef>
              <a:spcAft>
                <a:spcPts val="0"/>
              </a:spcAft>
              <a:buNone/>
            </a:pPr>
            <a:r>
              <a:t/>
            </a:r>
            <a:endParaRPr sz="1900"/>
          </a:p>
        </p:txBody>
      </p:sp>
      <p:pic>
        <p:nvPicPr>
          <p:cNvPr id="5794" name="Google Shape;5794;p93"/>
          <p:cNvPicPr preferRelativeResize="0"/>
          <p:nvPr/>
        </p:nvPicPr>
        <p:blipFill>
          <a:blip r:embed="rId3">
            <a:alphaModFix/>
          </a:blip>
          <a:stretch>
            <a:fillRect/>
          </a:stretch>
        </p:blipFill>
        <p:spPr>
          <a:xfrm>
            <a:off x="7681975" y="2236988"/>
            <a:ext cx="669524" cy="669524"/>
          </a:xfrm>
          <a:prstGeom prst="rect">
            <a:avLst/>
          </a:prstGeom>
          <a:noFill/>
          <a:ln>
            <a:noFill/>
          </a:ln>
        </p:spPr>
      </p:pic>
      <p:pic>
        <p:nvPicPr>
          <p:cNvPr id="5795" name="Google Shape;5795;p93"/>
          <p:cNvPicPr preferRelativeResize="0"/>
          <p:nvPr/>
        </p:nvPicPr>
        <p:blipFill>
          <a:blip r:embed="rId4">
            <a:alphaModFix/>
          </a:blip>
          <a:stretch>
            <a:fillRect/>
          </a:stretch>
        </p:blipFill>
        <p:spPr>
          <a:xfrm>
            <a:off x="6498650" y="1467221"/>
            <a:ext cx="669524" cy="669507"/>
          </a:xfrm>
          <a:prstGeom prst="rect">
            <a:avLst/>
          </a:prstGeom>
          <a:noFill/>
          <a:ln>
            <a:noFill/>
          </a:ln>
        </p:spPr>
      </p:pic>
      <p:pic>
        <p:nvPicPr>
          <p:cNvPr id="5796" name="Google Shape;5796;p93"/>
          <p:cNvPicPr preferRelativeResize="0"/>
          <p:nvPr/>
        </p:nvPicPr>
        <p:blipFill>
          <a:blip r:embed="rId5">
            <a:alphaModFix/>
          </a:blip>
          <a:stretch>
            <a:fillRect/>
          </a:stretch>
        </p:blipFill>
        <p:spPr>
          <a:xfrm>
            <a:off x="5427322" y="1998100"/>
            <a:ext cx="669524" cy="669524"/>
          </a:xfrm>
          <a:prstGeom prst="rect">
            <a:avLst/>
          </a:prstGeom>
          <a:noFill/>
          <a:ln>
            <a:noFill/>
          </a:ln>
        </p:spPr>
      </p:pic>
      <p:sp>
        <p:nvSpPr>
          <p:cNvPr id="5797" name="Google Shape;5797;p93"/>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Yeo Galvin</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3">
                                            <p:txEl>
                                              <p:pRg end="0" st="0"/>
                                            </p:txEl>
                                          </p:spTgt>
                                        </p:tgtEl>
                                        <p:attrNameLst>
                                          <p:attrName>style.visibility</p:attrName>
                                        </p:attrNameLst>
                                      </p:cBhvr>
                                      <p:to>
                                        <p:strVal val="visible"/>
                                      </p:to>
                                    </p:set>
                                    <p:animEffect filter="fade" transition="in">
                                      <p:cBhvr>
                                        <p:cTn dur="1000"/>
                                        <p:tgtEl>
                                          <p:spTgt spid="57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3">
                                            <p:txEl>
                                              <p:pRg end="1" st="1"/>
                                            </p:txEl>
                                          </p:spTgt>
                                        </p:tgtEl>
                                        <p:attrNameLst>
                                          <p:attrName>style.visibility</p:attrName>
                                        </p:attrNameLst>
                                      </p:cBhvr>
                                      <p:to>
                                        <p:strVal val="visible"/>
                                      </p:to>
                                    </p:set>
                                    <p:animEffect filter="fade" transition="in">
                                      <p:cBhvr>
                                        <p:cTn dur="1000"/>
                                        <p:tgtEl>
                                          <p:spTgt spid="57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3">
                                            <p:txEl>
                                              <p:pRg end="2" st="2"/>
                                            </p:txEl>
                                          </p:spTgt>
                                        </p:tgtEl>
                                        <p:attrNameLst>
                                          <p:attrName>style.visibility</p:attrName>
                                        </p:attrNameLst>
                                      </p:cBhvr>
                                      <p:to>
                                        <p:strVal val="visible"/>
                                      </p:to>
                                    </p:set>
                                    <p:animEffect filter="fade" transition="in">
                                      <p:cBhvr>
                                        <p:cTn dur="1000"/>
                                        <p:tgtEl>
                                          <p:spTgt spid="57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3">
                                            <p:txEl>
                                              <p:pRg end="3" st="3"/>
                                            </p:txEl>
                                          </p:spTgt>
                                        </p:tgtEl>
                                        <p:attrNameLst>
                                          <p:attrName>style.visibility</p:attrName>
                                        </p:attrNameLst>
                                      </p:cBhvr>
                                      <p:to>
                                        <p:strVal val="visible"/>
                                      </p:to>
                                    </p:set>
                                    <p:animEffect filter="fade" transition="in">
                                      <p:cBhvr>
                                        <p:cTn dur="1000"/>
                                        <p:tgtEl>
                                          <p:spTgt spid="57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3">
                                            <p:txEl>
                                              <p:pRg end="4" st="4"/>
                                            </p:txEl>
                                          </p:spTgt>
                                        </p:tgtEl>
                                        <p:attrNameLst>
                                          <p:attrName>style.visibility</p:attrName>
                                        </p:attrNameLst>
                                      </p:cBhvr>
                                      <p:to>
                                        <p:strVal val="visible"/>
                                      </p:to>
                                    </p:set>
                                    <p:animEffect filter="fade" transition="in">
                                      <p:cBhvr>
                                        <p:cTn dur="1000"/>
                                        <p:tgtEl>
                                          <p:spTgt spid="57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3">
                                            <p:txEl>
                                              <p:pRg end="5" st="5"/>
                                            </p:txEl>
                                          </p:spTgt>
                                        </p:tgtEl>
                                        <p:attrNameLst>
                                          <p:attrName>style.visibility</p:attrName>
                                        </p:attrNameLst>
                                      </p:cBhvr>
                                      <p:to>
                                        <p:strVal val="visible"/>
                                      </p:to>
                                    </p:set>
                                    <p:animEffect filter="fade" transition="in">
                                      <p:cBhvr>
                                        <p:cTn dur="1000"/>
                                        <p:tgtEl>
                                          <p:spTgt spid="57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3">
                                            <p:txEl>
                                              <p:pRg end="6" st="6"/>
                                            </p:txEl>
                                          </p:spTgt>
                                        </p:tgtEl>
                                        <p:attrNameLst>
                                          <p:attrName>style.visibility</p:attrName>
                                        </p:attrNameLst>
                                      </p:cBhvr>
                                      <p:to>
                                        <p:strVal val="visible"/>
                                      </p:to>
                                    </p:set>
                                    <p:animEffect filter="fade" transition="in">
                                      <p:cBhvr>
                                        <p:cTn dur="1000"/>
                                        <p:tgtEl>
                                          <p:spTgt spid="57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3">
                                            <p:txEl>
                                              <p:pRg end="7" st="7"/>
                                            </p:txEl>
                                          </p:spTgt>
                                        </p:tgtEl>
                                        <p:attrNameLst>
                                          <p:attrName>style.visibility</p:attrName>
                                        </p:attrNameLst>
                                      </p:cBhvr>
                                      <p:to>
                                        <p:strVal val="visible"/>
                                      </p:to>
                                    </p:set>
                                    <p:animEffect filter="fade" transition="in">
                                      <p:cBhvr>
                                        <p:cTn dur="1000"/>
                                        <p:tgtEl>
                                          <p:spTgt spid="579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1" name="Shape 5801"/>
        <p:cNvGrpSpPr/>
        <p:nvPr/>
      </p:nvGrpSpPr>
      <p:grpSpPr>
        <a:xfrm>
          <a:off x="0" y="0"/>
          <a:ext cx="0" cy="0"/>
          <a:chOff x="0" y="0"/>
          <a:chExt cx="0" cy="0"/>
        </a:xfrm>
      </p:grpSpPr>
      <p:sp>
        <p:nvSpPr>
          <p:cNvPr id="5802" name="Google Shape;5802;p94"/>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Thank You</a:t>
            </a:r>
            <a:endParaRPr sz="5000"/>
          </a:p>
        </p:txBody>
      </p:sp>
      <p:sp>
        <p:nvSpPr>
          <p:cNvPr id="5803" name="Google Shape;5803;p94"/>
          <p:cNvSpPr txBox="1"/>
          <p:nvPr>
            <p:ph idx="4294967295" type="subTitle"/>
          </p:nvPr>
        </p:nvSpPr>
        <p:spPr>
          <a:xfrm>
            <a:off x="7879204" y="4679555"/>
            <a:ext cx="1264800" cy="38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Yeo Galvin</a:t>
            </a:r>
            <a:endParaRPr sz="23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39"/>
          <p:cNvSpPr txBox="1"/>
          <p:nvPr>
            <p:ph type="title"/>
          </p:nvPr>
        </p:nvSpPr>
        <p:spPr>
          <a:xfrm>
            <a:off x="1244250" y="1307750"/>
            <a:ext cx="6655500" cy="16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How do we overcome these challenges and ensure DAI remains competitive?</a:t>
            </a:r>
            <a:endParaRPr sz="3500"/>
          </a:p>
        </p:txBody>
      </p:sp>
      <p:sp>
        <p:nvSpPr>
          <p:cNvPr id="2213" name="Google Shape;2213;p39"/>
          <p:cNvSpPr txBox="1"/>
          <p:nvPr/>
        </p:nvSpPr>
        <p:spPr>
          <a:xfrm>
            <a:off x="1002600" y="3234825"/>
            <a:ext cx="7138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accent1"/>
                </a:solidFill>
                <a:latin typeface="Barlow Semi Condensed"/>
                <a:ea typeface="Barlow Semi Condensed"/>
                <a:cs typeface="Barlow Semi Condensed"/>
                <a:sym typeface="Barlow Semi Condensed"/>
              </a:rPr>
              <a:t>This is where we come in.</a:t>
            </a:r>
            <a:endParaRPr sz="2500">
              <a:solidFill>
                <a:schemeClr val="accent1"/>
              </a:solidFill>
              <a:latin typeface="Barlow Semi Condensed"/>
              <a:ea typeface="Barlow Semi Condensed"/>
              <a:cs typeface="Barlow Semi Condensed"/>
              <a:sym typeface="Barlow Semi Condensed"/>
            </a:endParaRPr>
          </a:p>
        </p:txBody>
      </p:sp>
      <p:sp>
        <p:nvSpPr>
          <p:cNvPr id="2214" name="Google Shape;2214;p39"/>
          <p:cNvSpPr txBox="1"/>
          <p:nvPr>
            <p:ph idx="4294967295" type="subTitle"/>
          </p:nvPr>
        </p:nvSpPr>
        <p:spPr>
          <a:xfrm>
            <a:off x="7879204" y="4675755"/>
            <a:ext cx="12648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Ananya Balehithlu</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3"/>
                                        </p:tgtEl>
                                        <p:attrNameLst>
                                          <p:attrName>style.visibility</p:attrName>
                                        </p:attrNameLst>
                                      </p:cBhvr>
                                      <p:to>
                                        <p:strVal val="visible"/>
                                      </p:to>
                                    </p:set>
                                    <p:animEffect filter="fade" transition="in">
                                      <p:cBhvr>
                                        <p:cTn dur="1000"/>
                                        <p:tgtEl>
                                          <p:spTgt spid="2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40"/>
          <p:cNvSpPr/>
          <p:nvPr/>
        </p:nvSpPr>
        <p:spPr>
          <a:xfrm>
            <a:off x="1078275" y="272675"/>
            <a:ext cx="7126500" cy="63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Fjalla One"/>
                <a:ea typeface="Fjalla One"/>
                <a:cs typeface="Fjalla One"/>
                <a:sym typeface="Fjalla One"/>
              </a:rPr>
              <a:t>Revolutionize DAI’s fraud detection system</a:t>
            </a:r>
            <a:endParaRPr sz="3000">
              <a:latin typeface="Fjalla One"/>
              <a:ea typeface="Fjalla One"/>
              <a:cs typeface="Fjalla One"/>
              <a:sym typeface="Fjalla One"/>
            </a:endParaRPr>
          </a:p>
        </p:txBody>
      </p:sp>
      <p:sp>
        <p:nvSpPr>
          <p:cNvPr id="2220" name="Google Shape;2220;p40"/>
          <p:cNvSpPr/>
          <p:nvPr/>
        </p:nvSpPr>
        <p:spPr>
          <a:xfrm>
            <a:off x="1461150" y="1345900"/>
            <a:ext cx="2912700" cy="11154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arlow Semi Condensed"/>
                <a:ea typeface="Barlow Semi Condensed"/>
                <a:cs typeface="Barlow Semi Condensed"/>
                <a:sym typeface="Barlow Semi Condensed"/>
              </a:rPr>
              <a:t>Incorporate </a:t>
            </a:r>
            <a:r>
              <a:rPr lang="en" sz="1800" u="sng">
                <a:latin typeface="Barlow Semi Condensed"/>
                <a:ea typeface="Barlow Semi Condensed"/>
                <a:cs typeface="Barlow Semi Condensed"/>
                <a:sym typeface="Barlow Semi Condensed"/>
              </a:rPr>
              <a:t>advanced machine learning</a:t>
            </a:r>
            <a:r>
              <a:rPr lang="en" sz="1800">
                <a:latin typeface="Barlow Semi Condensed"/>
                <a:ea typeface="Barlow Semi Condensed"/>
                <a:cs typeface="Barlow Semi Condensed"/>
                <a:sym typeface="Barlow Semi Condensed"/>
              </a:rPr>
              <a:t> techniques</a:t>
            </a:r>
            <a:endParaRPr sz="1800">
              <a:latin typeface="Barlow Semi Condensed"/>
              <a:ea typeface="Barlow Semi Condensed"/>
              <a:cs typeface="Barlow Semi Condensed"/>
              <a:sym typeface="Barlow Semi Condensed"/>
            </a:endParaRPr>
          </a:p>
        </p:txBody>
      </p:sp>
      <p:sp>
        <p:nvSpPr>
          <p:cNvPr id="2221" name="Google Shape;2221;p40"/>
          <p:cNvSpPr/>
          <p:nvPr/>
        </p:nvSpPr>
        <p:spPr>
          <a:xfrm>
            <a:off x="4143300" y="1370875"/>
            <a:ext cx="3678600" cy="11154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arlow Semi Condensed"/>
                <a:ea typeface="Barlow Semi Condensed"/>
                <a:cs typeface="Barlow Semi Condensed"/>
                <a:sym typeface="Barlow Semi Condensed"/>
              </a:rPr>
              <a:t>Effectively identify fraud cases &amp; prevent future fraud claims</a:t>
            </a:r>
            <a:endParaRPr sz="1800">
              <a:latin typeface="Barlow Semi Condensed"/>
              <a:ea typeface="Barlow Semi Condensed"/>
              <a:cs typeface="Barlow Semi Condensed"/>
              <a:sym typeface="Barlow Semi Condensed"/>
            </a:endParaRPr>
          </a:p>
        </p:txBody>
      </p:sp>
      <p:pic>
        <p:nvPicPr>
          <p:cNvPr id="2222" name="Google Shape;2222;p40"/>
          <p:cNvPicPr preferRelativeResize="0"/>
          <p:nvPr/>
        </p:nvPicPr>
        <p:blipFill>
          <a:blip r:embed="rId3">
            <a:alphaModFix/>
          </a:blip>
          <a:stretch>
            <a:fillRect/>
          </a:stretch>
        </p:blipFill>
        <p:spPr>
          <a:xfrm>
            <a:off x="7498950" y="1373650"/>
            <a:ext cx="705825" cy="705825"/>
          </a:xfrm>
          <a:prstGeom prst="rect">
            <a:avLst/>
          </a:prstGeom>
          <a:noFill/>
          <a:ln>
            <a:noFill/>
          </a:ln>
        </p:spPr>
      </p:pic>
      <p:pic>
        <p:nvPicPr>
          <p:cNvPr id="2223" name="Google Shape;2223;p40"/>
          <p:cNvPicPr preferRelativeResize="0"/>
          <p:nvPr/>
        </p:nvPicPr>
        <p:blipFill>
          <a:blip r:embed="rId4">
            <a:alphaModFix/>
          </a:blip>
          <a:stretch>
            <a:fillRect/>
          </a:stretch>
        </p:blipFill>
        <p:spPr>
          <a:xfrm>
            <a:off x="1003875" y="1780450"/>
            <a:ext cx="705825" cy="705825"/>
          </a:xfrm>
          <a:prstGeom prst="rect">
            <a:avLst/>
          </a:prstGeom>
          <a:noFill/>
          <a:ln>
            <a:noFill/>
          </a:ln>
        </p:spPr>
      </p:pic>
      <p:sp>
        <p:nvSpPr>
          <p:cNvPr id="2224" name="Google Shape;2224;p40"/>
          <p:cNvSpPr txBox="1"/>
          <p:nvPr/>
        </p:nvSpPr>
        <p:spPr>
          <a:xfrm>
            <a:off x="2156550" y="2714300"/>
            <a:ext cx="540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Barlow Semi Condensed"/>
                <a:ea typeface="Barlow Semi Condensed"/>
                <a:cs typeface="Barlow Semi Condensed"/>
                <a:sym typeface="Barlow Semi Condensed"/>
              </a:rPr>
              <a:t>Reduce time needed to investigate each case</a:t>
            </a:r>
            <a:endParaRPr sz="1800">
              <a:latin typeface="Barlow Semi Condensed"/>
              <a:ea typeface="Barlow Semi Condensed"/>
              <a:cs typeface="Barlow Semi Condensed"/>
              <a:sym typeface="Barlow Semi Condensed"/>
            </a:endParaRPr>
          </a:p>
        </p:txBody>
      </p:sp>
      <p:sp>
        <p:nvSpPr>
          <p:cNvPr id="2225" name="Google Shape;2225;p40"/>
          <p:cNvSpPr txBox="1"/>
          <p:nvPr/>
        </p:nvSpPr>
        <p:spPr>
          <a:xfrm>
            <a:off x="2156550" y="3238525"/>
            <a:ext cx="540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Barlow Semi Condensed"/>
                <a:ea typeface="Barlow Semi Condensed"/>
                <a:cs typeface="Barlow Semi Condensed"/>
                <a:sym typeface="Barlow Semi Condensed"/>
              </a:rPr>
              <a:t>Reduce </a:t>
            </a:r>
            <a:r>
              <a:rPr lang="en" sz="1800">
                <a:latin typeface="Barlow Semi Condensed"/>
                <a:ea typeface="Barlow Semi Condensed"/>
                <a:cs typeface="Barlow Semi Condensed"/>
                <a:sym typeface="Barlow Semi Condensed"/>
              </a:rPr>
              <a:t>reliance</a:t>
            </a:r>
            <a:r>
              <a:rPr lang="en" sz="1800">
                <a:latin typeface="Barlow Semi Condensed"/>
                <a:ea typeface="Barlow Semi Condensed"/>
                <a:cs typeface="Barlow Semi Condensed"/>
                <a:sym typeface="Barlow Semi Condensed"/>
              </a:rPr>
              <a:t> on GIA</a:t>
            </a:r>
            <a:endParaRPr sz="1800">
              <a:latin typeface="Barlow Semi Condensed"/>
              <a:ea typeface="Barlow Semi Condensed"/>
              <a:cs typeface="Barlow Semi Condensed"/>
              <a:sym typeface="Barlow Semi Condensed"/>
            </a:endParaRPr>
          </a:p>
        </p:txBody>
      </p:sp>
      <p:sp>
        <p:nvSpPr>
          <p:cNvPr id="2226" name="Google Shape;2226;p40"/>
          <p:cNvSpPr txBox="1"/>
          <p:nvPr/>
        </p:nvSpPr>
        <p:spPr>
          <a:xfrm>
            <a:off x="2156550" y="3762750"/>
            <a:ext cx="540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Barlow Semi Condensed"/>
                <a:ea typeface="Barlow Semi Condensed"/>
                <a:cs typeface="Barlow Semi Condensed"/>
                <a:sym typeface="Barlow Semi Condensed"/>
              </a:rPr>
              <a:t>Precise → reduces human error</a:t>
            </a:r>
            <a:endParaRPr sz="1800">
              <a:latin typeface="Barlow Semi Condensed"/>
              <a:ea typeface="Barlow Semi Condensed"/>
              <a:cs typeface="Barlow Semi Condensed"/>
              <a:sym typeface="Barlow Semi Condensed"/>
            </a:endParaRPr>
          </a:p>
        </p:txBody>
      </p:sp>
      <p:sp>
        <p:nvSpPr>
          <p:cNvPr id="2227" name="Google Shape;2227;p40"/>
          <p:cNvSpPr txBox="1"/>
          <p:nvPr/>
        </p:nvSpPr>
        <p:spPr>
          <a:xfrm>
            <a:off x="2156550" y="4286975"/>
            <a:ext cx="540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Barlow Semi Condensed"/>
                <a:ea typeface="Barlow Semi Condensed"/>
                <a:cs typeface="Barlow Semi Condensed"/>
                <a:sym typeface="Barlow Semi Condensed"/>
              </a:rPr>
              <a:t>Takes into consideration ALL available factors</a:t>
            </a:r>
            <a:endParaRPr sz="1800">
              <a:latin typeface="Barlow Semi Condensed"/>
              <a:ea typeface="Barlow Semi Condensed"/>
              <a:cs typeface="Barlow Semi Condensed"/>
              <a:sym typeface="Barlow Semi Condensed"/>
            </a:endParaRPr>
          </a:p>
        </p:txBody>
      </p:sp>
      <p:pic>
        <p:nvPicPr>
          <p:cNvPr id="2228" name="Google Shape;2228;p40"/>
          <p:cNvPicPr preferRelativeResize="0"/>
          <p:nvPr/>
        </p:nvPicPr>
        <p:blipFill>
          <a:blip r:embed="rId5">
            <a:alphaModFix/>
          </a:blip>
          <a:stretch>
            <a:fillRect/>
          </a:stretch>
        </p:blipFill>
        <p:spPr>
          <a:xfrm>
            <a:off x="1427450" y="2714299"/>
            <a:ext cx="461700" cy="461700"/>
          </a:xfrm>
          <a:prstGeom prst="rect">
            <a:avLst/>
          </a:prstGeom>
          <a:noFill/>
          <a:ln>
            <a:noFill/>
          </a:ln>
        </p:spPr>
      </p:pic>
      <p:pic>
        <p:nvPicPr>
          <p:cNvPr id="2229" name="Google Shape;2229;p40"/>
          <p:cNvPicPr preferRelativeResize="0"/>
          <p:nvPr/>
        </p:nvPicPr>
        <p:blipFill>
          <a:blip r:embed="rId6">
            <a:alphaModFix/>
          </a:blip>
          <a:stretch>
            <a:fillRect/>
          </a:stretch>
        </p:blipFill>
        <p:spPr>
          <a:xfrm>
            <a:off x="1468839" y="3279913"/>
            <a:ext cx="378925" cy="378925"/>
          </a:xfrm>
          <a:prstGeom prst="rect">
            <a:avLst/>
          </a:prstGeom>
          <a:noFill/>
          <a:ln>
            <a:noFill/>
          </a:ln>
        </p:spPr>
      </p:pic>
      <p:pic>
        <p:nvPicPr>
          <p:cNvPr id="2230" name="Google Shape;2230;p40"/>
          <p:cNvPicPr preferRelativeResize="0"/>
          <p:nvPr/>
        </p:nvPicPr>
        <p:blipFill>
          <a:blip r:embed="rId7">
            <a:alphaModFix/>
          </a:blip>
          <a:stretch>
            <a:fillRect/>
          </a:stretch>
        </p:blipFill>
        <p:spPr>
          <a:xfrm>
            <a:off x="1427463" y="3762750"/>
            <a:ext cx="461700" cy="461700"/>
          </a:xfrm>
          <a:prstGeom prst="rect">
            <a:avLst/>
          </a:prstGeom>
          <a:noFill/>
          <a:ln>
            <a:noFill/>
          </a:ln>
        </p:spPr>
      </p:pic>
      <p:pic>
        <p:nvPicPr>
          <p:cNvPr id="2231" name="Google Shape;2231;p40"/>
          <p:cNvPicPr preferRelativeResize="0"/>
          <p:nvPr/>
        </p:nvPicPr>
        <p:blipFill>
          <a:blip r:embed="rId8">
            <a:alphaModFix/>
          </a:blip>
          <a:stretch>
            <a:fillRect/>
          </a:stretch>
        </p:blipFill>
        <p:spPr>
          <a:xfrm>
            <a:off x="1489500" y="4349025"/>
            <a:ext cx="337600" cy="337600"/>
          </a:xfrm>
          <a:prstGeom prst="rect">
            <a:avLst/>
          </a:prstGeom>
          <a:noFill/>
          <a:ln>
            <a:noFill/>
          </a:ln>
        </p:spPr>
      </p:pic>
      <p:sp>
        <p:nvSpPr>
          <p:cNvPr id="2232" name="Google Shape;2232;p40"/>
          <p:cNvSpPr txBox="1"/>
          <p:nvPr>
            <p:ph idx="4294967295" type="subTitle"/>
          </p:nvPr>
        </p:nvSpPr>
        <p:spPr>
          <a:xfrm>
            <a:off x="7879204" y="4675755"/>
            <a:ext cx="12648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Ananya Balehithlu</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4"/>
                                        </p:tgtEl>
                                        <p:attrNameLst>
                                          <p:attrName>style.visibility</p:attrName>
                                        </p:attrNameLst>
                                      </p:cBhvr>
                                      <p:to>
                                        <p:strVal val="visible"/>
                                      </p:to>
                                    </p:set>
                                    <p:animEffect filter="fade" transition="in">
                                      <p:cBhvr>
                                        <p:cTn dur="1000"/>
                                        <p:tgtEl>
                                          <p:spTgt spid="2224"/>
                                        </p:tgtEl>
                                      </p:cBhvr>
                                    </p:animEffect>
                                  </p:childTnLst>
                                </p:cTn>
                              </p:par>
                              <p:par>
                                <p:cTn fill="hold" nodeType="withEffect" presetClass="entr" presetID="10" presetSubtype="0">
                                  <p:stCondLst>
                                    <p:cond delay="0"/>
                                  </p:stCondLst>
                                  <p:childTnLst>
                                    <p:set>
                                      <p:cBhvr>
                                        <p:cTn dur="1" fill="hold">
                                          <p:stCondLst>
                                            <p:cond delay="0"/>
                                          </p:stCondLst>
                                        </p:cTn>
                                        <p:tgtEl>
                                          <p:spTgt spid="2225"/>
                                        </p:tgtEl>
                                        <p:attrNameLst>
                                          <p:attrName>style.visibility</p:attrName>
                                        </p:attrNameLst>
                                      </p:cBhvr>
                                      <p:to>
                                        <p:strVal val="visible"/>
                                      </p:to>
                                    </p:set>
                                    <p:animEffect filter="fade" transition="in">
                                      <p:cBhvr>
                                        <p:cTn dur="1000"/>
                                        <p:tgtEl>
                                          <p:spTgt spid="2225"/>
                                        </p:tgtEl>
                                      </p:cBhvr>
                                    </p:animEffect>
                                  </p:childTnLst>
                                </p:cTn>
                              </p:par>
                              <p:par>
                                <p:cTn fill="hold" nodeType="withEffect" presetClass="entr" presetID="10" presetSubtype="0">
                                  <p:stCondLst>
                                    <p:cond delay="0"/>
                                  </p:stCondLst>
                                  <p:childTnLst>
                                    <p:set>
                                      <p:cBhvr>
                                        <p:cTn dur="1" fill="hold">
                                          <p:stCondLst>
                                            <p:cond delay="0"/>
                                          </p:stCondLst>
                                        </p:cTn>
                                        <p:tgtEl>
                                          <p:spTgt spid="2226"/>
                                        </p:tgtEl>
                                        <p:attrNameLst>
                                          <p:attrName>style.visibility</p:attrName>
                                        </p:attrNameLst>
                                      </p:cBhvr>
                                      <p:to>
                                        <p:strVal val="visible"/>
                                      </p:to>
                                    </p:set>
                                    <p:animEffect filter="fade" transition="in">
                                      <p:cBhvr>
                                        <p:cTn dur="1000"/>
                                        <p:tgtEl>
                                          <p:spTgt spid="2226"/>
                                        </p:tgtEl>
                                      </p:cBhvr>
                                    </p:animEffect>
                                  </p:childTnLst>
                                </p:cTn>
                              </p:par>
                              <p:par>
                                <p:cTn fill="hold" nodeType="withEffect" presetClass="entr" presetID="10" presetSubtype="0">
                                  <p:stCondLst>
                                    <p:cond delay="0"/>
                                  </p:stCondLst>
                                  <p:childTnLst>
                                    <p:set>
                                      <p:cBhvr>
                                        <p:cTn dur="1" fill="hold">
                                          <p:stCondLst>
                                            <p:cond delay="0"/>
                                          </p:stCondLst>
                                        </p:cTn>
                                        <p:tgtEl>
                                          <p:spTgt spid="2227"/>
                                        </p:tgtEl>
                                        <p:attrNameLst>
                                          <p:attrName>style.visibility</p:attrName>
                                        </p:attrNameLst>
                                      </p:cBhvr>
                                      <p:to>
                                        <p:strVal val="visible"/>
                                      </p:to>
                                    </p:set>
                                    <p:animEffect filter="fade" transition="in">
                                      <p:cBhvr>
                                        <p:cTn dur="1000"/>
                                        <p:tgtEl>
                                          <p:spTgt spid="2227"/>
                                        </p:tgtEl>
                                      </p:cBhvr>
                                    </p:animEffect>
                                  </p:childTnLst>
                                </p:cTn>
                              </p:par>
                              <p:par>
                                <p:cTn fill="hold" nodeType="withEffect" presetClass="entr" presetID="10" presetSubtype="0">
                                  <p:stCondLst>
                                    <p:cond delay="0"/>
                                  </p:stCondLst>
                                  <p:childTnLst>
                                    <p:set>
                                      <p:cBhvr>
                                        <p:cTn dur="1" fill="hold">
                                          <p:stCondLst>
                                            <p:cond delay="0"/>
                                          </p:stCondLst>
                                        </p:cTn>
                                        <p:tgtEl>
                                          <p:spTgt spid="2228"/>
                                        </p:tgtEl>
                                        <p:attrNameLst>
                                          <p:attrName>style.visibility</p:attrName>
                                        </p:attrNameLst>
                                      </p:cBhvr>
                                      <p:to>
                                        <p:strVal val="visible"/>
                                      </p:to>
                                    </p:set>
                                    <p:animEffect filter="fade" transition="in">
                                      <p:cBhvr>
                                        <p:cTn dur="1000"/>
                                        <p:tgtEl>
                                          <p:spTgt spid="2228"/>
                                        </p:tgtEl>
                                      </p:cBhvr>
                                    </p:animEffect>
                                  </p:childTnLst>
                                </p:cTn>
                              </p:par>
                              <p:par>
                                <p:cTn fill="hold" nodeType="withEffect" presetClass="entr" presetID="10" presetSubtype="0">
                                  <p:stCondLst>
                                    <p:cond delay="0"/>
                                  </p:stCondLst>
                                  <p:childTnLst>
                                    <p:set>
                                      <p:cBhvr>
                                        <p:cTn dur="1" fill="hold">
                                          <p:stCondLst>
                                            <p:cond delay="0"/>
                                          </p:stCondLst>
                                        </p:cTn>
                                        <p:tgtEl>
                                          <p:spTgt spid="2229"/>
                                        </p:tgtEl>
                                        <p:attrNameLst>
                                          <p:attrName>style.visibility</p:attrName>
                                        </p:attrNameLst>
                                      </p:cBhvr>
                                      <p:to>
                                        <p:strVal val="visible"/>
                                      </p:to>
                                    </p:set>
                                    <p:animEffect filter="fade" transition="in">
                                      <p:cBhvr>
                                        <p:cTn dur="1000"/>
                                        <p:tgtEl>
                                          <p:spTgt spid="2229"/>
                                        </p:tgtEl>
                                      </p:cBhvr>
                                    </p:animEffect>
                                  </p:childTnLst>
                                </p:cTn>
                              </p:par>
                              <p:par>
                                <p:cTn fill="hold" nodeType="withEffect" presetClass="entr" presetID="10" presetSubtype="0">
                                  <p:stCondLst>
                                    <p:cond delay="0"/>
                                  </p:stCondLst>
                                  <p:childTnLst>
                                    <p:set>
                                      <p:cBhvr>
                                        <p:cTn dur="1" fill="hold">
                                          <p:stCondLst>
                                            <p:cond delay="0"/>
                                          </p:stCondLst>
                                        </p:cTn>
                                        <p:tgtEl>
                                          <p:spTgt spid="2230"/>
                                        </p:tgtEl>
                                        <p:attrNameLst>
                                          <p:attrName>style.visibility</p:attrName>
                                        </p:attrNameLst>
                                      </p:cBhvr>
                                      <p:to>
                                        <p:strVal val="visible"/>
                                      </p:to>
                                    </p:set>
                                    <p:animEffect filter="fade" transition="in">
                                      <p:cBhvr>
                                        <p:cTn dur="1000"/>
                                        <p:tgtEl>
                                          <p:spTgt spid="2230"/>
                                        </p:tgtEl>
                                      </p:cBhvr>
                                    </p:animEffect>
                                  </p:childTnLst>
                                </p:cTn>
                              </p:par>
                              <p:par>
                                <p:cTn fill="hold" nodeType="withEffect" presetClass="entr" presetID="10" presetSubtype="0">
                                  <p:stCondLst>
                                    <p:cond delay="0"/>
                                  </p:stCondLst>
                                  <p:childTnLst>
                                    <p:set>
                                      <p:cBhvr>
                                        <p:cTn dur="1" fill="hold">
                                          <p:stCondLst>
                                            <p:cond delay="0"/>
                                          </p:stCondLst>
                                        </p:cTn>
                                        <p:tgtEl>
                                          <p:spTgt spid="2231"/>
                                        </p:tgtEl>
                                        <p:attrNameLst>
                                          <p:attrName>style.visibility</p:attrName>
                                        </p:attrNameLst>
                                      </p:cBhvr>
                                      <p:to>
                                        <p:strVal val="visible"/>
                                      </p:to>
                                    </p:set>
                                    <p:animEffect filter="fade" transition="in">
                                      <p:cBhvr>
                                        <p:cTn dur="1000"/>
                                        <p:tgtEl>
                                          <p:spTgt spid="2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41"/>
          <p:cNvSpPr/>
          <p:nvPr/>
        </p:nvSpPr>
        <p:spPr>
          <a:xfrm>
            <a:off x="1078275" y="272675"/>
            <a:ext cx="7126500" cy="63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Fjalla One"/>
                <a:ea typeface="Fjalla One"/>
                <a:cs typeface="Fjalla One"/>
                <a:sym typeface="Fjalla One"/>
              </a:rPr>
              <a:t>Revolutionize DAI’s fraud detection system</a:t>
            </a:r>
            <a:endParaRPr sz="3000">
              <a:latin typeface="Fjalla One"/>
              <a:ea typeface="Fjalla One"/>
              <a:cs typeface="Fjalla One"/>
              <a:sym typeface="Fjalla One"/>
            </a:endParaRPr>
          </a:p>
        </p:txBody>
      </p:sp>
      <p:sp>
        <p:nvSpPr>
          <p:cNvPr id="2238" name="Google Shape;2238;p41"/>
          <p:cNvSpPr/>
          <p:nvPr/>
        </p:nvSpPr>
        <p:spPr>
          <a:xfrm>
            <a:off x="2334900" y="1276575"/>
            <a:ext cx="4474200" cy="147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Fjalla One"/>
                <a:ea typeface="Fjalla One"/>
                <a:cs typeface="Fjalla One"/>
                <a:sym typeface="Fjalla One"/>
              </a:rPr>
              <a:t>More than </a:t>
            </a:r>
            <a:r>
              <a:rPr lang="en" sz="4000">
                <a:latin typeface="Fjalla One"/>
                <a:ea typeface="Fjalla One"/>
                <a:cs typeface="Fjalla One"/>
                <a:sym typeface="Fjalla One"/>
              </a:rPr>
              <a:t>90%</a:t>
            </a:r>
            <a:endParaRPr sz="4000">
              <a:latin typeface="Fjalla One"/>
              <a:ea typeface="Fjalla One"/>
              <a:cs typeface="Fjalla One"/>
              <a:sym typeface="Fjalla One"/>
            </a:endParaRPr>
          </a:p>
        </p:txBody>
      </p:sp>
      <p:sp>
        <p:nvSpPr>
          <p:cNvPr id="2239" name="Google Shape;2239;p41"/>
          <p:cNvSpPr txBox="1"/>
          <p:nvPr/>
        </p:nvSpPr>
        <p:spPr>
          <a:xfrm>
            <a:off x="1789200" y="3250900"/>
            <a:ext cx="5565600" cy="1200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latin typeface="Barlow Semi Condensed"/>
                <a:ea typeface="Barlow Semi Condensed"/>
                <a:cs typeface="Barlow Semi Condensed"/>
                <a:sym typeface="Barlow Semi Condensed"/>
              </a:rPr>
              <a:t>O</a:t>
            </a:r>
            <a:r>
              <a:rPr lang="en" sz="2000">
                <a:latin typeface="Barlow Semi Condensed"/>
                <a:ea typeface="Barlow Semi Condensed"/>
                <a:cs typeface="Barlow Semi Condensed"/>
                <a:sym typeface="Barlow Semi Condensed"/>
              </a:rPr>
              <a:t>ur solution’s incorporation is </a:t>
            </a:r>
            <a:r>
              <a:rPr b="1" lang="en" sz="2000">
                <a:latin typeface="Barlow Semi Condensed"/>
                <a:ea typeface="Barlow Semi Condensed"/>
                <a:cs typeface="Barlow Semi Condensed"/>
                <a:sym typeface="Barlow Semi Condensed"/>
              </a:rPr>
              <a:t>crucial </a:t>
            </a:r>
            <a:r>
              <a:rPr lang="en" sz="2000">
                <a:latin typeface="Barlow Semi Condensed"/>
                <a:ea typeface="Barlow Semi Condensed"/>
                <a:cs typeface="Barlow Semi Condensed"/>
                <a:sym typeface="Barlow Semi Condensed"/>
              </a:rPr>
              <a:t>for DAI’s </a:t>
            </a:r>
            <a:r>
              <a:rPr b="1" lang="en" sz="2000">
                <a:latin typeface="Barlow Semi Condensed"/>
                <a:ea typeface="Barlow Semi Condensed"/>
                <a:cs typeface="Barlow Semi Condensed"/>
                <a:sym typeface="Barlow Semi Condensed"/>
              </a:rPr>
              <a:t>competitiveness </a:t>
            </a:r>
            <a:r>
              <a:rPr lang="en" sz="2000">
                <a:latin typeface="Barlow Semi Condensed"/>
                <a:ea typeface="Barlow Semi Condensed"/>
                <a:cs typeface="Barlow Semi Condensed"/>
                <a:sym typeface="Barlow Semi Condensed"/>
              </a:rPr>
              <a:t>in the long run as they aim to </a:t>
            </a:r>
            <a:r>
              <a:rPr lang="en" sz="2000" u="sng">
                <a:latin typeface="Barlow Semi Condensed"/>
                <a:ea typeface="Barlow Semi Condensed"/>
                <a:cs typeface="Barlow Semi Condensed"/>
                <a:sym typeface="Barlow Semi Condensed"/>
              </a:rPr>
              <a:t>expand</a:t>
            </a:r>
            <a:r>
              <a:rPr lang="en" sz="2000">
                <a:latin typeface="Barlow Semi Condensed"/>
                <a:ea typeface="Barlow Semi Condensed"/>
                <a:cs typeface="Barlow Semi Condensed"/>
                <a:sym typeface="Barlow Semi Condensed"/>
              </a:rPr>
              <a:t> and </a:t>
            </a:r>
            <a:r>
              <a:rPr lang="en" sz="2000" u="sng">
                <a:latin typeface="Barlow Semi Condensed"/>
                <a:ea typeface="Barlow Semi Condensed"/>
                <a:cs typeface="Barlow Semi Condensed"/>
                <a:sym typeface="Barlow Semi Condensed"/>
              </a:rPr>
              <a:t>grow</a:t>
            </a:r>
            <a:r>
              <a:rPr lang="en" sz="2000">
                <a:latin typeface="Barlow Semi Condensed"/>
                <a:ea typeface="Barlow Semi Condensed"/>
                <a:cs typeface="Barlow Semi Condensed"/>
                <a:sym typeface="Barlow Semi Condensed"/>
              </a:rPr>
              <a:t> as a company. </a:t>
            </a:r>
            <a:endParaRPr sz="2000">
              <a:latin typeface="Barlow Semi Condensed"/>
              <a:ea typeface="Barlow Semi Condensed"/>
              <a:cs typeface="Barlow Semi Condensed"/>
              <a:sym typeface="Barlow Semi Condensed"/>
            </a:endParaRPr>
          </a:p>
        </p:txBody>
      </p:sp>
      <p:pic>
        <p:nvPicPr>
          <p:cNvPr id="2240" name="Google Shape;2240;p41"/>
          <p:cNvPicPr preferRelativeResize="0"/>
          <p:nvPr/>
        </p:nvPicPr>
        <p:blipFill>
          <a:blip r:embed="rId3">
            <a:alphaModFix/>
          </a:blip>
          <a:stretch>
            <a:fillRect/>
          </a:stretch>
        </p:blipFill>
        <p:spPr>
          <a:xfrm>
            <a:off x="7474700" y="3291675"/>
            <a:ext cx="1119050" cy="1119050"/>
          </a:xfrm>
          <a:prstGeom prst="rect">
            <a:avLst/>
          </a:prstGeom>
          <a:noFill/>
          <a:ln>
            <a:noFill/>
          </a:ln>
        </p:spPr>
      </p:pic>
      <p:pic>
        <p:nvPicPr>
          <p:cNvPr id="2241" name="Google Shape;2241;p41"/>
          <p:cNvPicPr preferRelativeResize="0"/>
          <p:nvPr/>
        </p:nvPicPr>
        <p:blipFill>
          <a:blip r:embed="rId4">
            <a:alphaModFix/>
          </a:blip>
          <a:stretch>
            <a:fillRect/>
          </a:stretch>
        </p:blipFill>
        <p:spPr>
          <a:xfrm>
            <a:off x="691750" y="3421872"/>
            <a:ext cx="858650" cy="858650"/>
          </a:xfrm>
          <a:prstGeom prst="rect">
            <a:avLst/>
          </a:prstGeom>
          <a:noFill/>
          <a:ln>
            <a:noFill/>
          </a:ln>
        </p:spPr>
      </p:pic>
      <p:sp>
        <p:nvSpPr>
          <p:cNvPr id="2242" name="Google Shape;2242;p41"/>
          <p:cNvSpPr txBox="1"/>
          <p:nvPr>
            <p:ph idx="4294967295" type="subTitle"/>
          </p:nvPr>
        </p:nvSpPr>
        <p:spPr>
          <a:xfrm>
            <a:off x="7879204" y="4675755"/>
            <a:ext cx="12648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Ananya Balehithlu</a:t>
            </a:r>
            <a:endParaRPr sz="1200"/>
          </a:p>
          <a:p>
            <a:pPr indent="0" lvl="0" marL="0" rtl="0" algn="l">
              <a:spcBef>
                <a:spcPts val="0"/>
              </a:spcBef>
              <a:spcAft>
                <a:spcPts val="0"/>
              </a:spcAft>
              <a:buClr>
                <a:schemeClr val="dk1"/>
              </a:buClr>
              <a:buSzPts val="1100"/>
              <a:buFont typeface="Arial"/>
              <a:buNone/>
            </a:pPr>
            <a:r>
              <a:t/>
            </a:r>
            <a:endParaRPr sz="1200">
              <a:solidFill>
                <a:schemeClr val="accent1"/>
              </a:solidFill>
            </a:endParaRPr>
          </a:p>
          <a:p>
            <a:pPr indent="0" lvl="0" marL="0" rtl="0" algn="l">
              <a:spcBef>
                <a:spcPts val="0"/>
              </a:spcBef>
              <a:spcAft>
                <a:spcPts val="0"/>
              </a:spcAft>
              <a:buNone/>
            </a:pPr>
            <a:r>
              <a:t/>
            </a:r>
            <a:endParaRPr sz="23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1000"/>
                                        <p:tgtEl>
                                          <p:spTgt spid="2239"/>
                                        </p:tgtEl>
                                      </p:cBhvr>
                                    </p:animEffect>
                                  </p:childTnLst>
                                </p:cTn>
                              </p:par>
                              <p:par>
                                <p:cTn fill="hold" nodeType="with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1000"/>
                                        <p:tgtEl>
                                          <p:spTgt spid="2240"/>
                                        </p:tgtEl>
                                      </p:cBhvr>
                                    </p:animEffect>
                                  </p:childTnLst>
                                </p:cTn>
                              </p:par>
                              <p:par>
                                <p:cTn fill="hold" nodeType="with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1000"/>
                                        <p:tgtEl>
                                          <p:spTgt spid="2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